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295" r:id="rId3"/>
    <p:sldId id="272" r:id="rId4"/>
    <p:sldId id="283" r:id="rId5"/>
    <p:sldId id="258" r:id="rId6"/>
    <p:sldId id="284" r:id="rId7"/>
    <p:sldId id="276" r:id="rId8"/>
    <p:sldId id="285" r:id="rId9"/>
    <p:sldId id="286" r:id="rId10"/>
    <p:sldId id="287" r:id="rId11"/>
    <p:sldId id="263" r:id="rId12"/>
    <p:sldId id="290" r:id="rId13"/>
    <p:sldId id="291" r:id="rId14"/>
    <p:sldId id="294" r:id="rId15"/>
    <p:sldId id="274" r:id="rId16"/>
    <p:sldId id="275" r:id="rId17"/>
    <p:sldId id="257" r:id="rId18"/>
    <p:sldId id="259" r:id="rId19"/>
    <p:sldId id="260" r:id="rId20"/>
    <p:sldId id="262" r:id="rId21"/>
    <p:sldId id="278" r:id="rId22"/>
    <p:sldId id="264" r:id="rId23"/>
    <p:sldId id="281" r:id="rId24"/>
    <p:sldId id="265" r:id="rId25"/>
    <p:sldId id="282" r:id="rId26"/>
    <p:sldId id="280" r:id="rId27"/>
    <p:sldId id="266" r:id="rId28"/>
    <p:sldId id="267" r:id="rId29"/>
    <p:sldId id="268" r:id="rId30"/>
    <p:sldId id="269" r:id="rId31"/>
    <p:sldId id="270" r:id="rId32"/>
    <p:sldId id="271" r:id="rId33"/>
    <p:sldId id="277" r:id="rId34"/>
    <p:sldId id="273" r:id="rId35"/>
    <p:sldId id="289" r:id="rId36"/>
    <p:sldId id="299" r:id="rId37"/>
    <p:sldId id="300" r:id="rId38"/>
    <p:sldId id="29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Mono" panose="020B0604020202020204" charset="0"/>
      <p:regular r:id="rId57"/>
      <p:bold r:id="rId58"/>
      <p:italic r:id="rId59"/>
      <p:boldItalic r:id="rId60"/>
    </p:embeddedFont>
    <p:embeddedFont>
      <p:font typeface="Tahoma" panose="020B0604030504040204" pitchFamily="3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C68B4-43D8-4B4E-AF3A-45C2A0A81C78}" v="4" dt="2021-10-24T15:48:40.02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4" autoAdjust="0"/>
  </p:normalViewPr>
  <p:slideViewPr>
    <p:cSldViewPr snapToGrid="0">
      <p:cViewPr varScale="1">
        <p:scale>
          <a:sx n="79" d="100"/>
          <a:sy n="79" d="100"/>
        </p:scale>
        <p:origin x="8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25EC68B4-43D8-4B4E-AF3A-45C2A0A81C78}"/>
    <pc:docChg chg="modSld">
      <pc:chgData name="Jeremy Bergmann" userId="c2589a63-7d35-4bd4-b1d6-7fbcacc677e5" providerId="ADAL" clId="{25EC68B4-43D8-4B4E-AF3A-45C2A0A81C78}" dt="2021-11-01T21:31:15.474" v="2" actId="20577"/>
      <pc:docMkLst>
        <pc:docMk/>
      </pc:docMkLst>
      <pc:sldChg chg="modSp mod">
        <pc:chgData name="Jeremy Bergmann" userId="c2589a63-7d35-4bd4-b1d6-7fbcacc677e5" providerId="ADAL" clId="{25EC68B4-43D8-4B4E-AF3A-45C2A0A81C78}" dt="2021-11-01T21:31:15.474" v="2" actId="20577"/>
        <pc:sldMkLst>
          <pc:docMk/>
          <pc:sldMk cId="0" sldId="299"/>
        </pc:sldMkLst>
        <pc:spChg chg="mod">
          <ac:chgData name="Jeremy Bergmann" userId="c2589a63-7d35-4bd4-b1d6-7fbcacc677e5" providerId="ADAL" clId="{25EC68B4-43D8-4B4E-AF3A-45C2A0A81C78}" dt="2021-11-01T21:31:15.474" v="2" actId="20577"/>
          <ac:spMkLst>
            <pc:docMk/>
            <pc:sldMk cId="0" sldId="299"/>
            <ac:spMk id="192" creationId="{00000000-0000-0000-0000-000000000000}"/>
          </ac:spMkLst>
        </pc:spChg>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117436031" sldId="258"/>
        </pc:sldMkLst>
      </pc:sldChg>
      <pc:sldChg chg="del">
        <pc:chgData name="Jeremy Bergmann" userId="c2589a63-7d35-4bd4-b1d6-7fbcacc677e5" providerId="ADAL" clId="{FD04F8E4-572F-47C6-9C8F-FFBD658C149D}" dt="2020-05-26T13:11:01.046" v="0" actId="47"/>
        <pc:sldMkLst>
          <pc:docMk/>
          <pc:sldMk cId="1464790433"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2355ee0d-2b6e-4bfe-a235-383daf8df8e3" providerId="ADAL" clId="{25EC68B4-43D8-4B4E-AF3A-45C2A0A81C78}"/>
    <pc:docChg chg="addSld modSld">
      <pc:chgData name="Jeremy Bergmann" userId="2355ee0d-2b6e-4bfe-a235-383daf8df8e3" providerId="ADAL" clId="{25EC68B4-43D8-4B4E-AF3A-45C2A0A81C78}" dt="2021-10-24T15:48:40.024" v="3"/>
      <pc:docMkLst>
        <pc:docMk/>
      </pc:docMkLst>
      <pc:sldChg chg="add">
        <pc:chgData name="Jeremy Bergmann" userId="2355ee0d-2b6e-4bfe-a235-383daf8df8e3" providerId="ADAL" clId="{25EC68B4-43D8-4B4E-AF3A-45C2A0A81C78}" dt="2021-10-19T22:08:42.405" v="0"/>
        <pc:sldMkLst>
          <pc:docMk/>
          <pc:sldMk cId="1464790433" sldId="272"/>
        </pc:sldMkLst>
      </pc:sldChg>
      <pc:sldChg chg="add">
        <pc:chgData name="Jeremy Bergmann" userId="2355ee0d-2b6e-4bfe-a235-383daf8df8e3" providerId="ADAL" clId="{25EC68B4-43D8-4B4E-AF3A-45C2A0A81C78}" dt="2021-10-19T22:08:42.405" v="0"/>
        <pc:sldMkLst>
          <pc:docMk/>
          <pc:sldMk cId="1042471324" sldId="295"/>
        </pc:sldMkLst>
      </pc:sldChg>
      <pc:sldChg chg="add">
        <pc:chgData name="Jeremy Bergmann" userId="2355ee0d-2b6e-4bfe-a235-383daf8df8e3" providerId="ADAL" clId="{25EC68B4-43D8-4B4E-AF3A-45C2A0A81C78}" dt="2021-10-19T22:09:22.614" v="1"/>
        <pc:sldMkLst>
          <pc:docMk/>
          <pc:sldMk cId="2526615778" sldId="298"/>
        </pc:sldMkLst>
      </pc:sldChg>
      <pc:sldChg chg="add">
        <pc:chgData name="Jeremy Bergmann" userId="2355ee0d-2b6e-4bfe-a235-383daf8df8e3" providerId="ADAL" clId="{25EC68B4-43D8-4B4E-AF3A-45C2A0A81C78}" dt="2021-10-24T15:48:23.273" v="2"/>
        <pc:sldMkLst>
          <pc:docMk/>
          <pc:sldMk cId="0" sldId="299"/>
        </pc:sldMkLst>
      </pc:sldChg>
      <pc:sldChg chg="add">
        <pc:chgData name="Jeremy Bergmann" userId="2355ee0d-2b6e-4bfe-a235-383daf8df8e3" providerId="ADAL" clId="{25EC68B4-43D8-4B4E-AF3A-45C2A0A81C78}" dt="2021-10-24T15:48:40.024" v="3"/>
        <pc:sldMkLst>
          <pc:docMk/>
          <pc:sldMk cId="0"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cs typeface="Arial" panose="020B0604020202020204" pitchFamily="34" charset="0"/>
              </a:rPr>
              <a:t>To test the trigger,</a:t>
            </a:r>
            <a:r>
              <a:rPr lang="en-US" altLang="en-US" b="1" baseline="0" dirty="0">
                <a:cs typeface="Arial" panose="020B0604020202020204" pitchFamily="34" charset="0"/>
              </a:rPr>
              <a:t> insert a record</a:t>
            </a:r>
            <a:r>
              <a:rPr lang="en-US" altLang="en-US" b="1" dirty="0">
                <a:cs typeface="Arial" panose="020B0604020202020204" pitchFamily="34" charset="0"/>
              </a:rPr>
              <a:t>:</a:t>
            </a:r>
          </a:p>
          <a:p>
            <a:pPr eaLnBrk="1" hangingPunct="1"/>
            <a:r>
              <a:rPr lang="en-US" altLang="en-US" dirty="0">
                <a:cs typeface="Arial" panose="020B0604020202020204" pitchFamily="34" charset="0"/>
              </a:rPr>
              <a:t>INSERT INTO orders (</a:t>
            </a:r>
            <a:r>
              <a:rPr lang="en-US" altLang="en-US" dirty="0" err="1">
                <a:cs typeface="Arial" panose="020B0604020202020204" pitchFamily="34" charset="0"/>
              </a:rPr>
              <a:t>customer_id</a:t>
            </a:r>
            <a:r>
              <a:rPr lang="en-US" altLang="en-US" dirty="0">
                <a:cs typeface="Arial" panose="020B0604020202020204" pitchFamily="34" charset="0"/>
              </a:rPr>
              <a:t>, </a:t>
            </a:r>
            <a:r>
              <a:rPr lang="en-US" altLang="en-US" dirty="0" err="1">
                <a:cs typeface="Arial" panose="020B0604020202020204" pitchFamily="34" charset="0"/>
              </a:rPr>
              <a:t>order_date</a:t>
            </a:r>
            <a:r>
              <a:rPr lang="en-US" altLang="en-US" dirty="0">
                <a:cs typeface="Arial" panose="020B0604020202020204" pitchFamily="34" charset="0"/>
              </a:rPr>
              <a:t>, </a:t>
            </a:r>
            <a:r>
              <a:rPr lang="en-US" altLang="en-US" dirty="0" err="1">
                <a:cs typeface="Arial" panose="020B0604020202020204" pitchFamily="34" charset="0"/>
              </a:rPr>
              <a:t>fulfillment_date</a:t>
            </a:r>
            <a:r>
              <a:rPr lang="en-US" altLang="en-US" dirty="0">
                <a:cs typeface="Arial" panose="020B0604020202020204" pitchFamily="34" charset="0"/>
              </a:rPr>
              <a:t>, </a:t>
            </a:r>
            <a:r>
              <a:rPr lang="en-US" altLang="en-US" dirty="0" err="1">
                <a:cs typeface="Arial" panose="020B0604020202020204" pitchFamily="34" charset="0"/>
              </a:rPr>
              <a:t>salesperson_id</a:t>
            </a:r>
            <a:r>
              <a:rPr lang="en-US" altLang="en-US" dirty="0">
                <a:cs typeface="Arial" panose="020B0604020202020204" pitchFamily="34" charset="0"/>
              </a:rPr>
              <a:t>, </a:t>
            </a:r>
            <a:r>
              <a:rPr lang="en-US" altLang="en-US" dirty="0" err="1">
                <a:cs typeface="Arial" panose="020B0604020202020204" pitchFamily="34" charset="0"/>
              </a:rPr>
              <a:t>ship_address_id</a:t>
            </a:r>
            <a:r>
              <a:rPr lang="en-US" altLang="en-US" dirty="0">
                <a:cs typeface="Arial" panose="020B0604020202020204" pitchFamily="34" charset="0"/>
              </a:rPr>
              <a:t>)</a:t>
            </a:r>
          </a:p>
          <a:p>
            <a:pPr eaLnBrk="1" hangingPunct="1"/>
            <a:r>
              <a:rPr lang="en-US" altLang="en-US" dirty="0">
                <a:cs typeface="Arial" panose="020B0604020202020204" pitchFamily="34" charset="0"/>
              </a:rPr>
              <a:t>VALUES (1,'2019-11-13','',3,NULL);</a:t>
            </a:r>
          </a:p>
        </p:txBody>
      </p:sp>
    </p:spTree>
    <p:extLst>
      <p:ext uri="{BB962C8B-B14F-4D97-AF65-F5344CB8AC3E}">
        <p14:creationId xmlns:p14="http://schemas.microsoft.com/office/powerpoint/2010/main" val="397366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49814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27189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a:t>
            </a:r>
            <a:r>
              <a:rPr lang="en-US" baseline="0" dirty="0"/>
              <a:t> triggers we could:</a:t>
            </a:r>
          </a:p>
          <a:p>
            <a:pPr marL="166632" indent="-166632">
              <a:buFont typeface="Arial" panose="020B0604020202020204" pitchFamily="34" charset="0"/>
              <a:buChar char="•"/>
            </a:pPr>
            <a:r>
              <a:rPr lang="en-US" baseline="0" dirty="0"/>
              <a:t>Substitute based on a calculation of other values or a default value if not specified in table creation</a:t>
            </a:r>
          </a:p>
          <a:p>
            <a:pPr marL="166632" indent="-166632">
              <a:buFont typeface="Arial" panose="020B0604020202020204" pitchFamily="34" charset="0"/>
              <a:buChar char="•"/>
            </a:pPr>
            <a:r>
              <a:rPr lang="en-US" baseline="0" dirty="0"/>
              <a:t>Construct a report table that keeps track of missing values</a:t>
            </a:r>
          </a:p>
          <a:p>
            <a:pPr marL="166632" indent="-166632">
              <a:buFont typeface="Arial" panose="020B0604020202020204" pitchFamily="34" charset="0"/>
              <a:buChar char="•"/>
            </a:pPr>
            <a:r>
              <a:rPr lang="en-US" baseline="0" dirty="0"/>
              <a:t>Check for significant values before inserting/updating data in the database</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35</a:t>
            </a:fld>
            <a:endParaRPr lang="en-US"/>
          </a:p>
        </p:txBody>
      </p:sp>
    </p:spTree>
    <p:extLst>
      <p:ext uri="{BB962C8B-B14F-4D97-AF65-F5344CB8AC3E}">
        <p14:creationId xmlns:p14="http://schemas.microsoft.com/office/powerpoint/2010/main" val="254076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13d6e99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5e13d6e9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355600" y="674688"/>
            <a:ext cx="5922963" cy="3332162"/>
          </a:xfrm>
          <a:ln/>
        </p:spPr>
      </p:sp>
      <p:sp>
        <p:nvSpPr>
          <p:cNvPr id="798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r>
              <a:rPr lang="en-US" dirty="0"/>
              <a:t>Benefits</a:t>
            </a:r>
          </a:p>
          <a:p>
            <a:pPr marL="166632" indent="-166632">
              <a:buFont typeface="Arial" panose="020B0604020202020204" pitchFamily="34" charset="0"/>
              <a:buChar char="•"/>
            </a:pPr>
            <a:r>
              <a:rPr lang="en-US" altLang="en-US" dirty="0"/>
              <a:t>Performance improves for compiled SQL statements</a:t>
            </a:r>
          </a:p>
          <a:p>
            <a:pPr marL="166632" indent="-166632">
              <a:buFont typeface="Arial" panose="020B0604020202020204" pitchFamily="34" charset="0"/>
              <a:buChar char="•"/>
            </a:pPr>
            <a:r>
              <a:rPr lang="en-US" altLang="en-US" dirty="0"/>
              <a:t>Reduced network traffic</a:t>
            </a:r>
          </a:p>
          <a:p>
            <a:pPr marL="166632" indent="-166632">
              <a:buFont typeface="Arial" panose="020B0604020202020204" pitchFamily="34" charset="0"/>
              <a:buChar char="•"/>
            </a:pPr>
            <a:r>
              <a:rPr lang="en-US" altLang="en-US" dirty="0"/>
              <a:t>Improved security</a:t>
            </a:r>
          </a:p>
          <a:p>
            <a:pPr marL="166632" indent="-166632">
              <a:buFont typeface="Arial" panose="020B0604020202020204" pitchFamily="34" charset="0"/>
              <a:buChar char="•"/>
            </a:pPr>
            <a:r>
              <a:rPr lang="en-US" altLang="en-US" dirty="0"/>
              <a:t>Improved data integrity</a:t>
            </a:r>
          </a:p>
          <a:p>
            <a:pPr marL="166632" indent="-166632">
              <a:buFont typeface="Arial" panose="020B0604020202020204" pitchFamily="34" charset="0"/>
              <a:buChar char="•"/>
            </a:pPr>
            <a:r>
              <a:rPr lang="en-US" altLang="en-US" dirty="0"/>
              <a:t>Thinner clients</a:t>
            </a:r>
          </a:p>
          <a:p>
            <a:pPr eaLnBrk="1" hangingPunct="1"/>
            <a:endParaRPr lang="en-US" altLang="en-US" baseline="0" dirty="0">
              <a:cs typeface="Arial" panose="020B0604020202020204" pitchFamily="34" charset="0"/>
            </a:endParaRPr>
          </a:p>
          <a:p>
            <a:r>
              <a:rPr lang="en-US" altLang="en-US" b="1" dirty="0"/>
              <a:t>Transaction:</a:t>
            </a:r>
            <a:r>
              <a:rPr lang="en-US" altLang="en-US" dirty="0"/>
              <a:t> one or more updates that must be completely processed or not processed at all</a:t>
            </a:r>
          </a:p>
          <a:p>
            <a:pPr marL="166632" indent="-166632">
              <a:buFont typeface="Arial" panose="020B0604020202020204" pitchFamily="34" charset="0"/>
              <a:buChar char="•"/>
            </a:pPr>
            <a:r>
              <a:rPr lang="en-US" altLang="en-US" dirty="0"/>
              <a:t>ROLLBACK if any update fails</a:t>
            </a:r>
          </a:p>
          <a:p>
            <a:pPr marL="166632" indent="-166632">
              <a:spcBef>
                <a:spcPts val="0"/>
              </a:spcBef>
              <a:buFont typeface="Arial" panose="020B0604020202020204" pitchFamily="34" charset="0"/>
              <a:buChar char="•"/>
            </a:pPr>
            <a:r>
              <a:rPr lang="en-US" altLang="en-US" dirty="0"/>
              <a:t>COMMIT at end if there are no issues</a:t>
            </a:r>
          </a:p>
          <a:p>
            <a:pPr eaLnBrk="1" hangingPunct="1"/>
            <a:endParaRPr lang="en-US" altLang="en-US" baseline="0" dirty="0">
              <a:cs typeface="Arial" panose="020B0604020202020204" pitchFamily="34" charset="0"/>
            </a:endParaRPr>
          </a:p>
          <a:p>
            <a:pPr eaLnBrk="1" hangingPunct="1"/>
            <a:r>
              <a:rPr lang="en-US" altLang="en-US" b="1" baseline="0" dirty="0">
                <a:cs typeface="Arial" panose="020B0604020202020204" pitchFamily="34" charset="0"/>
              </a:rPr>
              <a:t>Testing SAVEPOINT:</a:t>
            </a:r>
          </a:p>
          <a:p>
            <a:pPr marL="0" lvl="1" defTabSz="444353" eaLnBrk="1" hangingPunct="1">
              <a:defRPr/>
            </a:pPr>
            <a:r>
              <a:rPr lang="en-US" altLang="en-US" dirty="0">
                <a:latin typeface="Courier New" panose="02070309020205020404" pitchFamily="49" charset="0"/>
                <a:cs typeface="Courier New" panose="02070309020205020404" pitchFamily="49" charset="0"/>
              </a:rPr>
              <a:t>CREATE TABLE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integer);</a:t>
            </a:r>
          </a:p>
          <a:p>
            <a:pPr marL="0" lvl="1" defTabSz="444353" eaLnBrk="1" hangingPunct="1">
              <a:defRPr/>
            </a:pPr>
            <a:endParaRPr lang="en-US" dirty="0">
              <a:latin typeface="Courier New" panose="02070309020205020404" pitchFamily="49" charset="0"/>
              <a:cs typeface="Courier New" panose="02070309020205020404" pitchFamily="49" charset="0"/>
            </a:endParaRPr>
          </a:p>
          <a:p>
            <a:pPr marL="0" lvl="1" defTabSz="444353" eaLnBrk="1" hangingPunct="1">
              <a:defRPr/>
            </a:pPr>
            <a:r>
              <a:rPr lang="en-US" dirty="0">
                <a:latin typeface="Courier New" panose="02070309020205020404" pitchFamily="49" charset="0"/>
                <a:cs typeface="Courier New" panose="02070309020205020404" pitchFamily="49" charset="0"/>
              </a:rPr>
              <a:t>DELIMITER $$</a:t>
            </a:r>
          </a:p>
          <a:p>
            <a:r>
              <a:rPr lang="en-US" altLang="en-US" dirty="0">
                <a:latin typeface="Courier New" panose="02070309020205020404" pitchFamily="49" charset="0"/>
                <a:cs typeface="Courier New" panose="02070309020205020404" pitchFamily="49" charset="0"/>
              </a:rPr>
              <a:t>DECLARE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integer DEFAULT 0;</a:t>
            </a:r>
          </a:p>
          <a:p>
            <a:r>
              <a:rPr lang="en-US" altLang="en-US" dirty="0">
                <a:latin typeface="Courier New" panose="02070309020205020404" pitchFamily="49" charset="0"/>
                <a:cs typeface="Courier New" panose="02070309020205020404" pitchFamily="49" charset="0"/>
              </a:rPr>
              <a:t>SET </a:t>
            </a:r>
            <a:r>
              <a:rPr lang="en-US" altLang="en-US" dirty="0" err="1">
                <a:latin typeface="Courier New" panose="02070309020205020404" pitchFamily="49" charset="0"/>
                <a:cs typeface="Courier New" panose="02070309020205020404" pitchFamily="49" charset="0"/>
              </a:rPr>
              <a:t>i</a:t>
            </a:r>
            <a:r>
              <a:rPr lang="en-US" altLang="en-US" baseline="0" dirty="0">
                <a:latin typeface="Courier New" panose="02070309020205020404" pitchFamily="49" charset="0"/>
                <a:cs typeface="Courier New" panose="02070309020205020404" pitchFamily="49" charset="0"/>
              </a:rPr>
              <a:t> = 1;</a:t>
            </a:r>
            <a:endParaRPr lang="en-US" altLang="en-US" dirty="0">
              <a:latin typeface="Courier New" panose="02070309020205020404" pitchFamily="49" charset="0"/>
              <a:cs typeface="Courier New" panose="02070309020205020404" pitchFamily="49" charset="0"/>
            </a:endParaRPr>
          </a:p>
          <a:p>
            <a:pPr>
              <a:spcBef>
                <a:spcPts val="0"/>
              </a:spcBef>
            </a:pPr>
            <a:r>
              <a:rPr lang="en-US" altLang="en-US" dirty="0">
                <a:latin typeface="Courier New" panose="02070309020205020404" pitchFamily="49" charset="0"/>
                <a:cs typeface="Courier New" panose="02070309020205020404" pitchFamily="49" charset="0"/>
              </a:rPr>
              <a:t>BEGIN</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SET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- 1;</a:t>
            </a:r>
          </a:p>
          <a:p>
            <a:pPr defTabSz="444353">
              <a:spcBef>
                <a:spcPts val="0"/>
              </a:spcBef>
              <a:defRPr/>
            </a:pPr>
            <a:r>
              <a:rPr lang="en-US" altLang="en-US" dirty="0">
                <a:latin typeface="Courier New" panose="02070309020205020404" pitchFamily="49" charset="0"/>
                <a:cs typeface="Courier New" panose="02070309020205020404" pitchFamily="49" charset="0"/>
              </a:rPr>
              <a:t>  SAVEPOINT A;</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COMMIT;</a:t>
            </a:r>
          </a:p>
          <a:p>
            <a:pPr>
              <a:spcBef>
                <a:spcPts val="0"/>
              </a:spcBef>
            </a:pPr>
            <a:r>
              <a:rPr lang="en-US" altLang="en-US" dirty="0">
                <a:latin typeface="Courier New" panose="02070309020205020404" pitchFamily="49" charset="0"/>
                <a:cs typeface="Courier New" panose="02070309020205020404" pitchFamily="49" charset="0"/>
              </a:rPr>
              <a:t>EXCEPTION</a:t>
            </a:r>
          </a:p>
          <a:p>
            <a:pPr>
              <a:spcBef>
                <a:spcPts val="0"/>
              </a:spcBef>
            </a:pPr>
            <a:r>
              <a:rPr lang="en-US" altLang="en-US" dirty="0">
                <a:latin typeface="Courier New" panose="02070309020205020404" pitchFamily="49" charset="0"/>
                <a:cs typeface="Courier New" panose="02070309020205020404" pitchFamily="49" charset="0"/>
              </a:rPr>
              <a:t>  WHEN ZERO_DIVIDE THEN</a:t>
            </a:r>
            <a:r>
              <a:rPr lang="en-US" altLang="en-US" baseline="0" dirty="0">
                <a:latin typeface="Courier New" panose="02070309020205020404" pitchFamily="49" charset="0"/>
                <a:cs typeface="Courier New" panose="02070309020205020404" pitchFamily="49" charset="0"/>
              </a:rPr>
              <a:t> </a:t>
            </a:r>
            <a:r>
              <a:rPr lang="en-US" altLang="en-US" b="0" dirty="0">
                <a:latin typeface="Courier New" panose="02070309020205020404" pitchFamily="49" charset="0"/>
                <a:cs typeface="Courier New" panose="02070309020205020404" pitchFamily="49" charset="0"/>
              </a:rPr>
              <a:t>ROLLBACK TO SAVEPOINT A;</a:t>
            </a:r>
            <a:endParaRPr lang="en-US" altLang="en-US" b="0" dirty="0">
              <a:cs typeface="Arial" panose="020B0604020202020204" pitchFamily="34" charset="0"/>
            </a:endParaRPr>
          </a:p>
          <a:p>
            <a:pPr>
              <a:spcBef>
                <a:spcPts val="0"/>
              </a:spcBef>
            </a:pPr>
            <a:r>
              <a:rPr lang="en-US" altLang="en-US"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76900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DELIMITER </a:t>
            </a:r>
            <a:r>
              <a:rPr lang="en-US" b="0" dirty="0"/>
              <a:t>changes</a:t>
            </a:r>
            <a:r>
              <a:rPr lang="en-US" b="0" baseline="0" dirty="0"/>
              <a:t> the delimiter to what is specified (e.g. $$). </a:t>
            </a:r>
            <a:r>
              <a:rPr lang="en-US" b="1" dirty="0"/>
              <a:t>Delimiters</a:t>
            </a:r>
            <a:r>
              <a:rPr lang="en-US" dirty="0"/>
              <a:t> are used to distinguish one line of code from another</a:t>
            </a:r>
          </a:p>
          <a:p>
            <a:r>
              <a:rPr lang="en-US" b="1" dirty="0"/>
              <a:t>CREATE </a:t>
            </a:r>
            <a:r>
              <a:rPr lang="en-US" b="1" dirty="0" err="1"/>
              <a:t>routine</a:t>
            </a:r>
            <a:r>
              <a:rPr lang="en-US" b="1" baseline="0" dirty="0" err="1"/>
              <a:t>_name</a:t>
            </a:r>
            <a:r>
              <a:rPr lang="en-US" baseline="0" dirty="0"/>
              <a:t> will create the procedure, function, or trigger</a:t>
            </a:r>
            <a:endParaRPr lang="en-US" dirty="0"/>
          </a:p>
          <a:p>
            <a:r>
              <a:rPr lang="en-US" b="1" dirty="0"/>
              <a:t>DECLARE</a:t>
            </a:r>
            <a:r>
              <a:rPr lang="en-US" dirty="0"/>
              <a:t> provides the ability</a:t>
            </a:r>
            <a:r>
              <a:rPr lang="en-US" baseline="0" dirty="0"/>
              <a:t> to specify variables, constants, and cursors</a:t>
            </a:r>
          </a:p>
          <a:p>
            <a:r>
              <a:rPr lang="en-US" b="1" baseline="0" dirty="0"/>
              <a:t>BEGIN</a:t>
            </a:r>
            <a:r>
              <a:rPr lang="en-US" baseline="0" dirty="0"/>
              <a:t> </a:t>
            </a:r>
            <a:r>
              <a:rPr lang="en-US" dirty="0">
                <a:latin typeface="Courier New" panose="02070309020205020404" pitchFamily="49" charset="0"/>
                <a:cs typeface="Courier New" panose="02070309020205020404" pitchFamily="49" charset="0"/>
              </a:rPr>
              <a:t>executes program logic (mandatory) such as IF and LOOP</a:t>
            </a:r>
          </a:p>
          <a:p>
            <a:r>
              <a:rPr lang="en-US" b="1" dirty="0">
                <a:latin typeface="Courier New" panose="02070309020205020404" pitchFamily="49" charset="0"/>
                <a:cs typeface="Courier New" panose="02070309020205020404" pitchFamily="49" charset="0"/>
              </a:rPr>
              <a:t>END</a:t>
            </a:r>
            <a:r>
              <a:rPr lang="en-US" baseline="0" dirty="0">
                <a:latin typeface="Courier New" panose="02070309020205020404" pitchFamily="49" charset="0"/>
                <a:cs typeface="Courier New" panose="02070309020205020404" pitchFamily="49" charset="0"/>
              </a:rPr>
              <a:t> finishes the routine</a:t>
            </a:r>
          </a:p>
          <a:p>
            <a:r>
              <a:rPr lang="en-US" b="1" dirty="0">
                <a:latin typeface="Courier New" panose="02070309020205020404" pitchFamily="49" charset="0"/>
                <a:cs typeface="Courier New" panose="02070309020205020404" pitchFamily="49" charset="0"/>
              </a:rPr>
              <a:t>DELIMITER</a:t>
            </a:r>
            <a:r>
              <a:rPr lang="en-US" baseline="0" dirty="0">
                <a:latin typeface="Courier New" panose="02070309020205020404" pitchFamily="49" charset="0"/>
                <a:cs typeface="Courier New" panose="02070309020205020404" pitchFamily="49" charset="0"/>
              </a:rPr>
              <a:t> again </a:t>
            </a:r>
            <a:r>
              <a:rPr lang="en-US" dirty="0">
                <a:latin typeface="Courier New" panose="02070309020205020404" pitchFamily="49" charset="0"/>
                <a:cs typeface="Courier New" panose="02070309020205020404" pitchFamily="49" charset="0"/>
              </a:rPr>
              <a:t>resets the delimiter back to normal (</a:t>
            </a:r>
            <a:r>
              <a:rPr lang="en-US" dirty="0" err="1">
                <a:latin typeface="Courier New" panose="02070309020205020404" pitchFamily="49" charset="0"/>
                <a:cs typeface="Courier New" panose="02070309020205020404" pitchFamily="49" charset="0"/>
              </a:rPr>
              <a:t>e.g</a:t>
            </a:r>
            <a:r>
              <a:rPr lang="en-US" dirty="0">
                <a:latin typeface="Courier New" panose="02070309020205020404" pitchFamily="49" charset="0"/>
                <a:cs typeface="Courier New" panose="02070309020205020404" pitchFamily="49" charset="0"/>
              </a:rPr>
              <a:t> ;)</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5</a:t>
            </a:fld>
            <a:endParaRPr lang="en-US"/>
          </a:p>
        </p:txBody>
      </p:sp>
    </p:spTree>
    <p:extLst>
      <p:ext uri="{BB962C8B-B14F-4D97-AF65-F5344CB8AC3E}">
        <p14:creationId xmlns:p14="http://schemas.microsoft.com/office/powerpoint/2010/main" val="18691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defTabSz="444353" eaLnBrk="1" hangingPunct="1">
              <a:defRPr/>
            </a:pPr>
            <a:r>
              <a:rPr lang="en-US" altLang="en-US" b="1" dirty="0">
                <a:latin typeface="Courier New" panose="02070309020205020404" pitchFamily="49" charset="0"/>
                <a:cs typeface="Courier New" panose="02070309020205020404" pitchFamily="49" charset="0"/>
              </a:rPr>
              <a:t>IN </a:t>
            </a:r>
            <a:r>
              <a:rPr lang="en-US" altLang="en-US" baseline="0" dirty="0">
                <a:latin typeface="Courier New" panose="02070309020205020404" pitchFamily="49" charset="0"/>
                <a:cs typeface="Courier New" panose="02070309020205020404" pitchFamily="49" charset="0"/>
              </a:rPr>
              <a:t>passes an argument to the stored procedure which will not change even if it is changed in the procedure</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OUT</a:t>
            </a:r>
            <a:r>
              <a:rPr lang="en-US" altLang="en-US" b="0" baseline="0" dirty="0">
                <a:latin typeface="Courier New" panose="02070309020205020404" pitchFamily="49" charset="0"/>
                <a:cs typeface="Courier New" panose="02070309020205020404" pitchFamily="49" charset="0"/>
              </a:rPr>
              <a:t> the variable can change and be used outside the procedure but the initial value cannot be used</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INOUT</a:t>
            </a:r>
            <a:r>
              <a:rPr lang="en-US" altLang="en-US" dirty="0">
                <a:latin typeface="Courier New" panose="02070309020205020404" pitchFamily="49" charset="0"/>
                <a:cs typeface="Courier New" panose="02070309020205020404" pitchFamily="49" charset="0"/>
              </a:rPr>
              <a:t> passes</a:t>
            </a:r>
            <a:r>
              <a:rPr lang="en-US" altLang="en-US" baseline="0" dirty="0">
                <a:latin typeface="Courier New" panose="02070309020205020404" pitchFamily="49" charset="0"/>
                <a:cs typeface="Courier New" panose="02070309020205020404" pitchFamily="49" charset="0"/>
              </a:rPr>
              <a:t> an argument to the stored procedure which can change and be used outside the procedure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153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398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963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ourier New" panose="02070309020205020404" pitchFamily="49" charset="0"/>
                <a:cs typeface="Courier New" panose="02070309020205020404" pitchFamily="49" charset="0"/>
              </a:rPr>
              <a:t>BEFORE|AFTER INSERT|UPDATE|DELETE</a:t>
            </a:r>
            <a:r>
              <a:rPr lang="en-US" b="0" dirty="0">
                <a:latin typeface="Courier New" panose="02070309020205020404" pitchFamily="49" charset="0"/>
                <a:cs typeface="Courier New" panose="02070309020205020404" pitchFamily="49" charset="0"/>
              </a:rPr>
              <a:t> will determine when this trigger will</a:t>
            </a:r>
            <a:r>
              <a:rPr lang="en-US" b="0" baseline="0" dirty="0">
                <a:latin typeface="Courier New" panose="02070309020205020404" pitchFamily="49" charset="0"/>
                <a:cs typeface="Courier New" panose="02070309020205020404" pitchFamily="49" charset="0"/>
              </a:rPr>
              <a:t> execute (see next slide)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 INSERT	</a:t>
            </a:r>
            <a:r>
              <a:rPr lang="en-US" dirty="0"/>
              <a:t>activated before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INSERT</a:t>
            </a:r>
            <a:r>
              <a:rPr lang="en-US" dirty="0"/>
              <a:t>	activated after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UPDATE</a:t>
            </a:r>
            <a:r>
              <a:rPr lang="en-US" dirty="0"/>
              <a:t>	activated before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UPDATE</a:t>
            </a:r>
            <a:r>
              <a:rPr lang="en-US" dirty="0"/>
              <a:t>	activated after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DELETE</a:t>
            </a:r>
            <a:r>
              <a:rPr lang="en-US" dirty="0"/>
              <a:t>	activated before data is removed from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DELETE</a:t>
            </a:r>
            <a:r>
              <a:rPr lang="en-US" dirty="0"/>
              <a:t>	activated after data is removed from the table</a:t>
            </a:r>
            <a:endParaRPr lang="en-US" b="1" dirty="0"/>
          </a:p>
          <a:p>
            <a:r>
              <a:rPr lang="en-US" b="1" dirty="0"/>
              <a:t>FOR EACH ROW</a:t>
            </a:r>
            <a:r>
              <a:rPr lang="en-US" b="0" dirty="0"/>
              <a:t> will</a:t>
            </a:r>
            <a:r>
              <a:rPr lang="en-US" b="0" baseline="0" dirty="0"/>
              <a:t> execute this trigger for each row</a:t>
            </a:r>
          </a:p>
          <a:p>
            <a:pPr defTabSz="444353">
              <a:defRPr/>
            </a:pPr>
            <a:r>
              <a:rPr lang="en-US" b="1" dirty="0">
                <a:latin typeface="Courier New" panose="02070309020205020404" pitchFamily="49" charset="0"/>
                <a:cs typeface="Courier New" panose="02070309020205020404" pitchFamily="49" charset="0"/>
              </a:rPr>
              <a:t>FOLLOWS</a:t>
            </a:r>
            <a:r>
              <a:rPr lang="en-US" b="0" baseline="0" dirty="0">
                <a:latin typeface="Courier New" panose="02070309020205020404" pitchFamily="49" charset="0"/>
                <a:cs typeface="Courier New" panose="02070309020205020404" pitchFamily="49" charset="0"/>
              </a:rPr>
              <a:t> means that the trigger will execute </a:t>
            </a:r>
            <a:r>
              <a:rPr lang="en-US" b="0" i="1" baseline="0" dirty="0">
                <a:latin typeface="Courier New" panose="02070309020205020404" pitchFamily="49" charset="0"/>
                <a:cs typeface="Courier New" panose="02070309020205020404" pitchFamily="49" charset="0"/>
              </a:rPr>
              <a:t>after</a:t>
            </a:r>
            <a:r>
              <a:rPr lang="en-US" b="0" baseline="0" dirty="0">
                <a:latin typeface="Courier New" panose="02070309020205020404" pitchFamily="49" charset="0"/>
                <a:cs typeface="Courier New" panose="02070309020205020404" pitchFamily="49" charset="0"/>
              </a:rPr>
              <a:t> other existing triggers; </a:t>
            </a:r>
            <a:r>
              <a:rPr lang="en-US" b="1" dirty="0">
                <a:latin typeface="Courier New" panose="02070309020205020404" pitchFamily="49" charset="0"/>
                <a:cs typeface="Courier New" panose="02070309020205020404" pitchFamily="49" charset="0"/>
              </a:rPr>
              <a:t>PRECEDES</a:t>
            </a:r>
            <a:r>
              <a:rPr lang="en-US" b="0" dirty="0">
                <a:latin typeface="Courier New" panose="02070309020205020404" pitchFamily="49" charset="0"/>
                <a:cs typeface="Courier New" panose="02070309020205020404" pitchFamily="49" charset="0"/>
              </a:rPr>
              <a:t> </a:t>
            </a:r>
            <a:r>
              <a:rPr lang="en-US" b="0" baseline="0" dirty="0">
                <a:latin typeface="Courier New" panose="02070309020205020404" pitchFamily="49" charset="0"/>
                <a:cs typeface="Courier New" panose="02070309020205020404" pitchFamily="49" charset="0"/>
              </a:rPr>
              <a:t>means that the trigger will execute </a:t>
            </a:r>
            <a:r>
              <a:rPr lang="en-US" b="0" i="1" baseline="0" dirty="0">
                <a:latin typeface="Courier New" panose="02070309020205020404" pitchFamily="49" charset="0"/>
                <a:cs typeface="Courier New" panose="02070309020205020404" pitchFamily="49" charset="0"/>
              </a:rPr>
              <a:t>before</a:t>
            </a:r>
            <a:r>
              <a:rPr lang="en-US" b="0" baseline="0" dirty="0">
                <a:latin typeface="Courier New" panose="02070309020205020404" pitchFamily="49" charset="0"/>
                <a:cs typeface="Courier New" panose="02070309020205020404" pitchFamily="49" charset="0"/>
              </a:rPr>
              <a:t> other existing triggers; </a:t>
            </a:r>
          </a:p>
          <a:p>
            <a:pPr defTabSz="444353">
              <a:defRPr/>
            </a:pPr>
            <a:endParaRPr lang="en-US" b="0" baseline="0" dirty="0">
              <a:latin typeface="Courier New" panose="02070309020205020404" pitchFamily="49" charset="0"/>
              <a:cs typeface="Courier New" panose="02070309020205020404" pitchFamily="49" charset="0"/>
            </a:endParaRPr>
          </a:p>
          <a:p>
            <a:pPr defTabSz="444353">
              <a:defRPr/>
            </a:pPr>
            <a:endParaRPr lang="en-US" b="0"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12</a:t>
            </a:fld>
            <a:endParaRPr lang="en-US"/>
          </a:p>
        </p:txBody>
      </p:sp>
    </p:spTree>
    <p:extLst>
      <p:ext uri="{BB962C8B-B14F-4D97-AF65-F5344CB8AC3E}">
        <p14:creationId xmlns:p14="http://schemas.microsoft.com/office/powerpoint/2010/main" val="111815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r>
              <a:rPr lang="en-US" sz="5400" dirty="0"/>
              <a:t>Advanced Database Functions</a:t>
            </a:r>
            <a:endParaRPr sz="5400" dirty="0"/>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Functions</a:t>
            </a:r>
            <a:endParaRPr lang="en-US" dirty="0"/>
          </a:p>
        </p:txBody>
      </p:sp>
      <p:sp>
        <p:nvSpPr>
          <p:cNvPr id="5" name="Content Placeholder 4"/>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altLang="en-US" b="1" dirty="0"/>
              <a:t>Definition:</a:t>
            </a:r>
            <a:r>
              <a:rPr lang="en-US" altLang="en-US" dirty="0"/>
              <a:t> routines that return values and may take input parameters, called explicitly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variable_name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endPar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variables|cursors|constants</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(variable);</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function_name</a:t>
            </a:r>
            <a:r>
              <a:rPr lang="en-US" dirty="0">
                <a:solidFill>
                  <a:srgbClr val="555555"/>
                </a:solidFill>
                <a:latin typeface="Courier New" panose="02070309020205020404" pitchFamily="49" charset="0"/>
                <a:cs typeface="Courier New" panose="02070309020205020404" pitchFamily="49" charset="0"/>
              </a:rPr>
              <a:t>(variable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 DUAL</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10</a:t>
            </a:fld>
            <a:endParaRPr lang="en-US" altLang="en-US" dirty="0"/>
          </a:p>
        </p:txBody>
      </p:sp>
    </p:spTree>
    <p:extLst>
      <p:ext uri="{BB962C8B-B14F-4D97-AF65-F5344CB8AC3E}">
        <p14:creationId xmlns:p14="http://schemas.microsoft.com/office/powerpoint/2010/main" val="28718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Effect transition="in" filter="wipe(left)">
                                      <p:cBhvr>
                                        <p:cTn id="11" dur="200"/>
                                        <p:tgtEl>
                                          <p:spTgt spid="5">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left)">
                                      <p:cBhvr>
                                        <p:cTn id="23" dur="200"/>
                                        <p:tgtEl>
                                          <p:spTgt spid="5">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200"/>
                                        <p:tgtEl>
                                          <p:spTgt spid="5">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wipe(left)">
                                      <p:cBhvr>
                                        <p:cTn id="43" dur="2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Function Example</a:t>
            </a:r>
          </a:p>
        </p:txBody>
      </p:sp>
      <p:sp>
        <p:nvSpPr>
          <p:cNvPr id="5" name="Content Placeholder 4"/>
          <p:cNvSpPr>
            <a:spLocks noGrp="1"/>
          </p:cNvSpPr>
          <p:nvPr>
            <p:ph idx="1"/>
          </p:nvPr>
        </p:nvSpPr>
        <p:spPr>
          <a:xfrm>
            <a:off x="312420" y="1355194"/>
            <a:ext cx="11567160" cy="5366281"/>
          </a:xfrm>
        </p:spPr>
        <p:txBody>
          <a:bodyPr>
            <a:normAutofit lnSpcReduction="10000"/>
          </a:bodyPr>
          <a:lstStyle/>
          <a:p>
            <a:pPr marL="0" indent="0">
              <a:lnSpc>
                <a:spcPct val="120000"/>
              </a:lnSpc>
              <a:spcBef>
                <a:spcPts val="0"/>
              </a:spcBef>
              <a:buNone/>
            </a:pPr>
            <a:r>
              <a:rPr lang="en-US" b="1" i="1" dirty="0"/>
              <a:t>Function:</a:t>
            </a:r>
            <a:r>
              <a:rPr lang="en-US" i="1" dirty="0"/>
              <a:t> Create a function named </a:t>
            </a:r>
            <a:r>
              <a:rPr lang="en-US" i="1" dirty="0" err="1"/>
              <a:t>get_payment_type</a:t>
            </a:r>
            <a:r>
              <a:rPr lang="en-US" i="1" dirty="0"/>
              <a:t> that returns the payment type for a particular order.</a:t>
            </a:r>
            <a:endParaRPr lang="en-US" altLang="en-US" i="1"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integer</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 DISTINCT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`payment`</a:t>
            </a:r>
            <a:r>
              <a:rPr lang="en-US" altLang="en-US" dirty="0">
                <a:solidFill>
                  <a:srgbClr val="555555"/>
                </a:solidFill>
                <a:latin typeface="Courier New" panose="02070309020205020404" pitchFamily="49" charset="0"/>
                <a:cs typeface="Courier New" panose="02070309020205020404" pitchFamily="49" charset="0"/>
              </a:rPr>
              <a:t> p</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JOIN</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payment_type</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payment_type_id</a:t>
            </a:r>
            <a:r>
              <a:rPr lang="en-US" altLang="en-US" dirty="0">
                <a:solidFill>
                  <a:srgbClr val="770088"/>
                </a:solidFill>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err="1">
                <a:solidFill>
                  <a:srgbClr val="770088"/>
                </a:solidFill>
                <a:latin typeface="Courier New" panose="02070309020205020404" pitchFamily="49" charset="0"/>
                <a:cs typeface="Courier New" panose="02070309020205020404" pitchFamily="49" charset="0"/>
              </a:rPr>
              <a:t>payment_type_id</a:t>
            </a:r>
            <a:endParaRPr lang="en-US" altLang="en-US" dirty="0">
              <a:solidFill>
                <a:srgbClr val="770088"/>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WHERE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AS</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pmt_type</a:t>
            </a:r>
            <a:r>
              <a:rPr lang="en-US" altLang="en-US" dirty="0">
                <a:solidFill>
                  <a:srgbClr val="770088"/>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`order`</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ORDER</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BY</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11</a:t>
            </a:fld>
            <a:endParaRPr lang="en-US" altLang="en-US" dirty="0"/>
          </a:p>
        </p:txBody>
      </p:sp>
    </p:spTree>
    <p:extLst>
      <p:ext uri="{BB962C8B-B14F-4D97-AF65-F5344CB8AC3E}">
        <p14:creationId xmlns:p14="http://schemas.microsoft.com/office/powerpoint/2010/main" val="14195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animEffect transition="in" filter="wipe(left)">
                                      <p:cBhvr>
                                        <p:cTn id="11" dur="200"/>
                                        <p:tgtEl>
                                          <p:spTgt spid="5">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wipe(left)">
                                      <p:cBhvr>
                                        <p:cTn id="23" dur="200"/>
                                        <p:tgtEl>
                                          <p:spTgt spid="5">
                                            <p:txEl>
                                              <p:pRg st="10" end="10"/>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left)">
                                      <p:cBhvr>
                                        <p:cTn id="39" dur="200"/>
                                        <p:tgtEl>
                                          <p:spTgt spid="5">
                                            <p:txEl>
                                              <p:pRg st="7" end="7"/>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200"/>
                                        <p:tgtEl>
                                          <p:spTgt spid="5">
                                            <p:txEl>
                                              <p:pRg st="8" end="8"/>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2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wipe(left)">
                                      <p:cBhvr>
                                        <p:cTn id="55" dur="200"/>
                                        <p:tgtEl>
                                          <p:spTgt spid="5">
                                            <p:txEl>
                                              <p:pRg st="14" end="14"/>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5">
                                            <p:txEl>
                                              <p:pRg st="15" end="15"/>
                                            </p:txEl>
                                          </p:spTgt>
                                        </p:tgtEl>
                                        <p:attrNameLst>
                                          <p:attrName>style.visibility</p:attrName>
                                        </p:attrNameLst>
                                      </p:cBhvr>
                                      <p:to>
                                        <p:strVal val="visible"/>
                                      </p:to>
                                    </p:set>
                                    <p:animEffect transition="in" filter="wipe(left)">
                                      <p:cBhvr>
                                        <p:cTn id="58" dur="200"/>
                                        <p:tgtEl>
                                          <p:spTgt spid="5">
                                            <p:txEl>
                                              <p:pRg st="15" end="15"/>
                                            </p:txEl>
                                          </p:spTgt>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wipe(left)">
                                      <p:cBhvr>
                                        <p:cTn id="62" dur="2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00000"/>
              </a:lnSpc>
              <a:spcBef>
                <a:spcPts val="0"/>
              </a:spcBef>
              <a:buNone/>
            </a:pPr>
            <a:r>
              <a:rPr lang="en-US" sz="2667" b="1" dirty="0"/>
              <a:t>Definition:</a:t>
            </a:r>
            <a:r>
              <a:rPr lang="en-US" sz="2667" dirty="0"/>
              <a:t> routines that are invoked automatically when a change is made to the data on the associated table</a:t>
            </a:r>
            <a:r>
              <a:rPr lang="en-US" altLang="en-US" sz="2667" dirty="0"/>
              <a:t>; event-driven</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AFTER</a:t>
            </a:r>
            <a:r>
              <a:rPr lang="en-US" sz="2667" dirty="0">
                <a:solidFill>
                  <a:srgbClr val="555555"/>
                </a:solidFill>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DELETE</a:t>
            </a:r>
            <a:r>
              <a:rPr lang="en-US" sz="2667" dirty="0">
                <a:solidFill>
                  <a:srgbClr val="555555"/>
                </a:solidFill>
                <a:latin typeface="Courier New" panose="02070309020205020404" pitchFamily="49" charset="0"/>
                <a:cs typeface="Courier New" panose="02070309020205020404" pitchFamily="49" charset="0"/>
              </a:rPr>
              <a:t>]</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sz="2667" dirty="0">
                <a:latin typeface="Courier New" panose="02070309020205020404" pitchFamily="49" charset="0"/>
                <a:cs typeface="Courier New" panose="02070309020205020404" pitchFamily="49" charset="0"/>
              </a:rPr>
              <a:t> </a:t>
            </a:r>
            <a:r>
              <a:rPr lang="en-US" sz="2667" dirty="0">
                <a:solidFill>
                  <a:srgbClr val="770088"/>
                </a:solidFill>
                <a:latin typeface="Courier New" panose="02070309020205020404" pitchFamily="49" charset="0"/>
                <a:cs typeface="Courier New" panose="02070309020205020404" pitchFamily="49" charset="0"/>
              </a:rPr>
              <a:t>`</a:t>
            </a:r>
            <a:r>
              <a:rPr lang="en-US" sz="2667" dirty="0" err="1">
                <a:solidFill>
                  <a:srgbClr val="770088"/>
                </a:solidFill>
                <a:latin typeface="Courier New" panose="02070309020205020404" pitchFamily="49" charset="0"/>
                <a:cs typeface="Courier New" panose="02070309020205020404" pitchFamily="49" charset="0"/>
              </a:rPr>
              <a:t>table_name</a:t>
            </a:r>
            <a:r>
              <a:rPr lang="en-US" sz="2667" dirty="0">
                <a:solidFill>
                  <a:srgbClr val="770088"/>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 FOR</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FOLLOWS</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PRECEDES</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existing_trigger_name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sz="2667"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FAA55752-3BAF-40C2-8655-E6F2DB7A226A}" type="slidenum">
              <a:rPr lang="en-US" smtClean="0"/>
              <a:t>12</a:t>
            </a:fld>
            <a:endParaRPr lang="en-US"/>
          </a:p>
        </p:txBody>
      </p:sp>
    </p:spTree>
    <p:extLst>
      <p:ext uri="{BB962C8B-B14F-4D97-AF65-F5344CB8AC3E}">
        <p14:creationId xmlns:p14="http://schemas.microsoft.com/office/powerpoint/2010/main" val="5627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Effect transition="in" filter="wipe(left)">
                                      <p:cBhvr>
                                        <p:cTn id="11" dur="200"/>
                                        <p:tgtEl>
                                          <p:spTgt spid="3">
                                            <p:txEl>
                                              <p:pRg st="9" end="9"/>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00"/>
                                        <p:tgtEl>
                                          <p:spTgt spid="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
                                        <p:tgtEl>
                                          <p:spTgt spid="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00"/>
                                        <p:tgtEl>
                                          <p:spTgt spid="3">
                                            <p:txEl>
                                              <p:pRg st="6" end="6"/>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00"/>
                                        <p:tgtEl>
                                          <p:spTgt spid="3">
                                            <p:txEl>
                                              <p:pRg st="8" end="8"/>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Trigger Example</a:t>
            </a:r>
          </a:p>
        </p:txBody>
      </p:sp>
      <p:sp>
        <p:nvSpPr>
          <p:cNvPr id="46083" name="Rectangle 3"/>
          <p:cNvSpPr>
            <a:spLocks noGrp="1" noChangeArrowheads="1"/>
          </p:cNvSpPr>
          <p:nvPr>
            <p:ph idx="1"/>
          </p:nvPr>
        </p:nvSpPr>
        <p:spPr>
          <a:xfrm>
            <a:off x="312420" y="1156842"/>
            <a:ext cx="11567160" cy="5495572"/>
          </a:xfrm>
        </p:spPr>
        <p:txBody>
          <a:bodyPr>
            <a:noAutofit/>
          </a:bodyPr>
          <a:lstStyle/>
          <a:p>
            <a:pPr marL="0" indent="0">
              <a:lnSpc>
                <a:spcPct val="100000"/>
              </a:lnSpc>
              <a:spcBef>
                <a:spcPts val="0"/>
              </a:spcBef>
              <a:buNone/>
            </a:pPr>
            <a:r>
              <a:rPr lang="en-US" sz="2133" b="1" i="1" dirty="0"/>
              <a:t>Trigger:</a:t>
            </a:r>
            <a:r>
              <a:rPr lang="en-US" sz="2133" i="1" dirty="0"/>
              <a:t> Create a trigger that checks whether the order date entered is not today.</a:t>
            </a:r>
            <a:endParaRPr lang="en-US" altLang="en-US" sz="2133" dirty="0"/>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check_date</a:t>
            </a:r>
            <a:endParaRPr lang="en-US" altLang="en-US" sz="2133"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FOR</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new.</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555555"/>
                </a:solidFill>
                <a:latin typeface="Courier New" panose="02070309020205020404" pitchFamily="49" charset="0"/>
                <a:cs typeface="Courier New" panose="02070309020205020404" pitchFamily="49" charset="0"/>
              </a:rPr>
              <a:t> &lt;&gt;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Curdate</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SIGNAL</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SQLSTATE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'45000'</a:t>
            </a:r>
            <a:r>
              <a:rPr lang="en-US" altLang="en-US" sz="2133" dirty="0">
                <a:solidFill>
                  <a:schemeClr val="accent2"/>
                </a:solidFill>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message_text</a:t>
            </a:r>
            <a:r>
              <a:rPr lang="en-US" altLang="en-US" sz="2133" dirty="0">
                <a:solidFill>
                  <a:srgbClr val="555555"/>
                </a:solidFill>
                <a:latin typeface="Courier New" panose="02070309020205020404" pitchFamily="49" charset="0"/>
                <a:ea typeface="ヒラギノ角ゴ Pro W3" pitchFamily="-105" charset="-128"/>
                <a:cs typeface="Courier New" panose="02070309020205020404" pitchFamily="49" charset="0"/>
              </a:rPr>
              <a:t> </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555555"/>
                </a:solidFill>
                <a:latin typeface="Courier New" panose="02070309020205020404" pitchFamily="49" charset="0"/>
                <a:ea typeface="Times New Roman" panose="02020603050405020304" pitchFamily="18"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a:t>
            </a:r>
            <a:r>
              <a:rPr lang="en-US" altLang="en-US" sz="2133" dirty="0" err="1">
                <a:solidFill>
                  <a:srgbClr val="AA1111"/>
                </a:solidFill>
                <a:latin typeface="Courier New" panose="02070309020205020404" pitchFamily="49" charset="0"/>
                <a:ea typeface="Times New Roman" panose="02020603050405020304" pitchFamily="18" charset="0"/>
                <a:cs typeface="Courier New" panose="02070309020205020404" pitchFamily="49" charset="0"/>
              </a:rPr>
              <a:t>TriggerError</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 The order date has to be today.'</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800"/>
              </a:spcBef>
              <a:buNone/>
            </a:pPr>
            <a:r>
              <a:rPr lang="en-US" altLang="en-US" sz="2133" dirty="0"/>
              <a:t>Call the trigger:</a:t>
            </a:r>
            <a:endPar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770088"/>
                </a:solidFill>
                <a:latin typeface="Courier New" panose="02070309020205020404" pitchFamily="49" charset="0"/>
                <a:cs typeface="Courier New" panose="02070309020205020404" pitchFamily="49" charset="0"/>
              </a:rPr>
              <a:t>customer_id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fulfillment_date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salesperson_id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ship_address_id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VALUES</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'2019-11-13'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13</a:t>
            </a:fld>
            <a:endParaRPr lang="en-US" altLang="en-US" dirty="0"/>
          </a:p>
        </p:txBody>
      </p:sp>
    </p:spTree>
    <p:extLst>
      <p:ext uri="{BB962C8B-B14F-4D97-AF65-F5344CB8AC3E}">
        <p14:creationId xmlns:p14="http://schemas.microsoft.com/office/powerpoint/2010/main" val="1807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wipe(left)">
                                      <p:cBhvr>
                                        <p:cTn id="7" dur="200"/>
                                        <p:tgtEl>
                                          <p:spTgt spid="4608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46083">
                                            <p:txEl>
                                              <p:pRg st="11" end="11"/>
                                            </p:txEl>
                                          </p:spTgt>
                                        </p:tgtEl>
                                        <p:attrNameLst>
                                          <p:attrName>style.visibility</p:attrName>
                                        </p:attrNameLst>
                                      </p:cBhvr>
                                      <p:to>
                                        <p:strVal val="visible"/>
                                      </p:to>
                                    </p:set>
                                    <p:animEffect transition="in" filter="wipe(left)">
                                      <p:cBhvr>
                                        <p:cTn id="11" dur="200"/>
                                        <p:tgtEl>
                                          <p:spTgt spid="46083">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Effect transition="in" filter="wipe(left)">
                                      <p:cBhvr>
                                        <p:cTn id="15" dur="200"/>
                                        <p:tgtEl>
                                          <p:spTgt spid="4608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animEffect transition="in" filter="wipe(left)">
                                      <p:cBhvr>
                                        <p:cTn id="19" dur="200"/>
                                        <p:tgtEl>
                                          <p:spTgt spid="4608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Effect transition="in" filter="wipe(left)">
                                      <p:cBhvr>
                                        <p:cTn id="23" dur="200"/>
                                        <p:tgtEl>
                                          <p:spTgt spid="4608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wipe(left)">
                                      <p:cBhvr>
                                        <p:cTn id="27" dur="200"/>
                                        <p:tgtEl>
                                          <p:spTgt spid="4608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46083">
                                            <p:txEl>
                                              <p:pRg st="10" end="10"/>
                                            </p:txEl>
                                          </p:spTgt>
                                        </p:tgtEl>
                                        <p:attrNameLst>
                                          <p:attrName>style.visibility</p:attrName>
                                        </p:attrNameLst>
                                      </p:cBhvr>
                                      <p:to>
                                        <p:strVal val="visible"/>
                                      </p:to>
                                    </p:set>
                                    <p:animEffect transition="in" filter="wipe(left)">
                                      <p:cBhvr>
                                        <p:cTn id="31" dur="200"/>
                                        <p:tgtEl>
                                          <p:spTgt spid="46083">
                                            <p:txEl>
                                              <p:pRg st="10" end="10"/>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46083">
                                            <p:txEl>
                                              <p:pRg st="6" end="6"/>
                                            </p:txEl>
                                          </p:spTgt>
                                        </p:tgtEl>
                                        <p:attrNameLst>
                                          <p:attrName>style.visibility</p:attrName>
                                        </p:attrNameLst>
                                      </p:cBhvr>
                                      <p:to>
                                        <p:strVal val="visible"/>
                                      </p:to>
                                    </p:set>
                                    <p:animEffect transition="in" filter="wipe(left)">
                                      <p:cBhvr>
                                        <p:cTn id="35" dur="200"/>
                                        <p:tgtEl>
                                          <p:spTgt spid="46083">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46083">
                                            <p:txEl>
                                              <p:pRg st="9" end="9"/>
                                            </p:txEl>
                                          </p:spTgt>
                                        </p:tgtEl>
                                        <p:attrNameLst>
                                          <p:attrName>style.visibility</p:attrName>
                                        </p:attrNameLst>
                                      </p:cBhvr>
                                      <p:to>
                                        <p:strVal val="visible"/>
                                      </p:to>
                                    </p:set>
                                    <p:animEffect transition="in" filter="wipe(left)">
                                      <p:cBhvr>
                                        <p:cTn id="39" dur="200"/>
                                        <p:tgtEl>
                                          <p:spTgt spid="46083">
                                            <p:txEl>
                                              <p:pRg st="9" end="9"/>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46083">
                                            <p:txEl>
                                              <p:pRg st="7" end="7"/>
                                            </p:txEl>
                                          </p:spTgt>
                                        </p:tgtEl>
                                        <p:attrNameLst>
                                          <p:attrName>style.visibility</p:attrName>
                                        </p:attrNameLst>
                                      </p:cBhvr>
                                      <p:to>
                                        <p:strVal val="visible"/>
                                      </p:to>
                                    </p:set>
                                    <p:animEffect transition="in" filter="wipe(left)">
                                      <p:cBhvr>
                                        <p:cTn id="43" dur="200"/>
                                        <p:tgtEl>
                                          <p:spTgt spid="46083">
                                            <p:txEl>
                                              <p:pRg st="7" end="7"/>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46083">
                                            <p:txEl>
                                              <p:pRg st="8" end="8"/>
                                            </p:txEl>
                                          </p:spTgt>
                                        </p:tgtEl>
                                        <p:attrNameLst>
                                          <p:attrName>style.visibility</p:attrName>
                                        </p:attrNameLst>
                                      </p:cBhvr>
                                      <p:to>
                                        <p:strVal val="visible"/>
                                      </p:to>
                                    </p:set>
                                    <p:animEffect transition="in" filter="wipe(left)">
                                      <p:cBhvr>
                                        <p:cTn id="47" dur="200"/>
                                        <p:tgtEl>
                                          <p:spTgt spid="460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083">
                                            <p:txEl>
                                              <p:pRg st="12" end="12"/>
                                            </p:txEl>
                                          </p:spTgt>
                                        </p:tgtEl>
                                        <p:attrNameLst>
                                          <p:attrName>style.visibility</p:attrName>
                                        </p:attrNameLst>
                                      </p:cBhvr>
                                      <p:to>
                                        <p:strVal val="visible"/>
                                      </p:to>
                                    </p:set>
                                    <p:animEffect transition="in" filter="fade">
                                      <p:cBhvr>
                                        <p:cTn id="52" dur="500"/>
                                        <p:tgtEl>
                                          <p:spTgt spid="46083">
                                            <p:txEl>
                                              <p:pRg st="12" end="12"/>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46083">
                                            <p:txEl>
                                              <p:pRg st="13" end="13"/>
                                            </p:txEl>
                                          </p:spTgt>
                                        </p:tgtEl>
                                        <p:attrNameLst>
                                          <p:attrName>style.visibility</p:attrName>
                                        </p:attrNameLst>
                                      </p:cBhvr>
                                      <p:to>
                                        <p:strVal val="visible"/>
                                      </p:to>
                                    </p:set>
                                    <p:animEffect transition="in" filter="wipe(left)">
                                      <p:cBhvr>
                                        <p:cTn id="55" dur="200"/>
                                        <p:tgtEl>
                                          <p:spTgt spid="46083">
                                            <p:txEl>
                                              <p:pRg st="13" end="13"/>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46083">
                                            <p:txEl>
                                              <p:pRg st="14" end="14"/>
                                            </p:txEl>
                                          </p:spTgt>
                                        </p:tgtEl>
                                        <p:attrNameLst>
                                          <p:attrName>style.visibility</p:attrName>
                                        </p:attrNameLst>
                                      </p:cBhvr>
                                      <p:to>
                                        <p:strVal val="visible"/>
                                      </p:to>
                                    </p:set>
                                    <p:animEffect transition="in" filter="wipe(left)">
                                      <p:cBhvr>
                                        <p:cTn id="58" dur="200"/>
                                        <p:tgtEl>
                                          <p:spTgt spid="4608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Procedures, Functions, or Triggers</a:t>
            </a:r>
          </a:p>
        </p:txBody>
      </p:sp>
      <p:sp>
        <p:nvSpPr>
          <p:cNvPr id="3" name="Content Placeholder 2"/>
          <p:cNvSpPr>
            <a:spLocks noGrp="1"/>
          </p:cNvSpPr>
          <p:nvPr>
            <p:ph idx="1"/>
          </p:nvPr>
        </p:nvSpPr>
        <p:spPr/>
        <p:txBody>
          <a:bodyPr/>
          <a:lstStyle/>
          <a:p>
            <a:pPr marL="0" indent="0">
              <a:buNone/>
            </a:pPr>
            <a:r>
              <a:rPr lang="en-US" dirty="0"/>
              <a:t>To remove procedures, functions, or triggers, use the DROP command:</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procedure_name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trigger_name</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14</a:t>
            </a:fld>
            <a:endParaRPr lang="en-US"/>
          </a:p>
        </p:txBody>
      </p:sp>
    </p:spTree>
    <p:extLst>
      <p:ext uri="{BB962C8B-B14F-4D97-AF65-F5344CB8AC3E}">
        <p14:creationId xmlns:p14="http://schemas.microsoft.com/office/powerpoint/2010/main" val="88303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400" dirty="0"/>
              <a:t>Review: Class 5 – Cleaning Data Using SQL</a:t>
            </a:r>
            <a:endParaRPr sz="44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6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Advanced SQL Functions</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A – Stored Procedures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117281"/>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do not return values and can take input or output parameters; called explicitly</a:t>
            </a:r>
          </a:p>
          <a:p>
            <a:pPr>
              <a:lnSpc>
                <a:spcPct val="120000"/>
              </a:lnSpc>
            </a:pP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PROCEDURE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OUT</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INOUT</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r>
              <a:rPr lang="en-US" altLang="en-US" sz="2000" dirty="0">
                <a:latin typeface="Lato" panose="020B0604020202020204" charset="0"/>
                <a:cs typeface="Courier New" panose="02070309020205020404" pitchFamily="49" charset="0"/>
              </a:rPr>
              <a:t> </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555555"/>
                </a:solidFill>
                <a:latin typeface="Lato" panose="020B0604020202020204" charset="0"/>
                <a:cs typeface="Courier New" panose="02070309020205020404" pitchFamily="49" charset="0"/>
              </a:rPr>
              <a:t>... Add SQL code here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procedure: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CALL</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(variable1, variable2, ...);</a:t>
            </a:r>
            <a:endParaRPr lang="en-US" sz="2000" dirty="0">
              <a:latin typeface="Lato" panose="020B0604020202020204" charset="0"/>
            </a:endParaRPr>
          </a:p>
        </p:txBody>
      </p:sp>
    </p:spTree>
    <p:extLst>
      <p:ext uri="{BB962C8B-B14F-4D97-AF65-F5344CB8AC3E}">
        <p14:creationId xmlns:p14="http://schemas.microsoft.com/office/powerpoint/2010/main" val="1042471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B – Functions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855945"/>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return values (usually in select statement) and may take input parameters, called explicitly.</a:t>
            </a:r>
          </a:p>
          <a:p>
            <a:pPr>
              <a:lnSpc>
                <a:spcPct val="120000"/>
              </a:lnSpc>
            </a:pPr>
            <a:endParaRPr lang="en-US" altLang="en-US" sz="2000" dirty="0">
              <a:latin typeface="Lato" panose="020B0604020202020204"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FUNCTION</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function_name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RETURNS</a:t>
            </a:r>
            <a:r>
              <a:rPr lang="en-US" altLang="en-US" sz="2000" dirty="0">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solidFill>
                  <a:srgbClr val="555555"/>
                </a:solidFill>
                <a:latin typeface="Lato" panose="020B0604020202020204" charset="0"/>
                <a:cs typeface="Courier New" panose="02070309020205020404" pitchFamily="49" charset="0"/>
              </a:rPr>
              <a:t>  ... Insert your code here</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a:t>
            </a:r>
            <a:r>
              <a:rPr lang="en-US" altLang="en-US" sz="2000" dirty="0">
                <a:solidFill>
                  <a:srgbClr val="555555"/>
                </a:solidFill>
                <a:latin typeface="Lato" panose="020B0604020202020204" charset="0"/>
                <a:cs typeface="Courier New" panose="02070309020205020404" pitchFamily="49" charset="0"/>
              </a:rPr>
              <a:t> (variable);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function:</a:t>
            </a:r>
            <a:r>
              <a:rPr lang="en-US" altLang="en-US" sz="2000" i="1" dirty="0">
                <a:latin typeface="Lato" panose="020B0604020202020204" charset="0"/>
              </a:rPr>
              <a:t>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SELECT</a:t>
            </a:r>
            <a:r>
              <a:rPr lang="en-US" sz="2000" dirty="0">
                <a:latin typeface="Lato" panose="020B0604020202020204" charset="0"/>
                <a:cs typeface="Courier New" panose="02070309020205020404" pitchFamily="49" charset="0"/>
              </a:rPr>
              <a:t> </a:t>
            </a:r>
            <a:r>
              <a:rPr lang="en-US" sz="2000" dirty="0" err="1">
                <a:solidFill>
                  <a:srgbClr val="555555"/>
                </a:solidFill>
                <a:latin typeface="Lato" panose="020B0604020202020204" charset="0"/>
                <a:cs typeface="Courier New" panose="02070309020205020404" pitchFamily="49" charset="0"/>
              </a:rPr>
              <a:t>function_name</a:t>
            </a:r>
            <a:r>
              <a:rPr lang="en-US" sz="2000" dirty="0">
                <a:solidFill>
                  <a:srgbClr val="555555"/>
                </a:solidFill>
                <a:latin typeface="Lato" panose="020B0604020202020204" charset="0"/>
                <a:cs typeface="Courier New" panose="02070309020205020404" pitchFamily="49" charset="0"/>
              </a:rPr>
              <a:t>(variable</a:t>
            </a:r>
            <a:r>
              <a:rPr lang="en-US" altLang="en-US" sz="2000" dirty="0">
                <a:solidFill>
                  <a:srgbClr val="555555"/>
                </a:solidFill>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FROM DUAL</a:t>
            </a:r>
            <a:r>
              <a:rPr lang="en-US" altLang="en-US" sz="2000" dirty="0">
                <a:solidFill>
                  <a:srgbClr val="555555"/>
                </a:solidFill>
                <a:latin typeface="Lato" panose="020B0604020202020204" charset="0"/>
                <a:cs typeface="Courier New" panose="02070309020205020404" pitchFamily="49" charset="0"/>
              </a:rPr>
              <a:t>;</a:t>
            </a:r>
          </a:p>
        </p:txBody>
      </p:sp>
    </p:spTree>
    <p:extLst>
      <p:ext uri="{BB962C8B-B14F-4D97-AF65-F5344CB8AC3E}">
        <p14:creationId xmlns:p14="http://schemas.microsoft.com/office/powerpoint/2010/main" val="146479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Exercises</a:t>
            </a:r>
            <a:endParaRPr sz="4200" dirty="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CDAD06B9-49B8-42CE-A019-6AEEB834DA1C}"/>
              </a:ext>
            </a:extLst>
          </p:cNvPr>
          <p:cNvSpPr txBox="1"/>
          <p:nvPr/>
        </p:nvSpPr>
        <p:spPr>
          <a:xfrm>
            <a:off x="709247" y="5018881"/>
            <a:ext cx="11119338" cy="1600438"/>
          </a:xfrm>
          <a:prstGeom prst="rect">
            <a:avLst/>
          </a:prstGeom>
          <a:noFill/>
        </p:spPr>
        <p:txBody>
          <a:bodyPr wrap="square">
            <a:spAutoFit/>
          </a:bodyPr>
          <a:lstStyle/>
          <a:p>
            <a:pPr marL="0" indent="0">
              <a:buNone/>
            </a:pPr>
            <a:r>
              <a:rPr lang="en-US" altLang="en-US" dirty="0"/>
              <a:t>Triggers - Write the SQL/PSM code to create the following triggers:</a:t>
            </a:r>
          </a:p>
          <a:p>
            <a:pPr marL="609585" indent="-609585">
              <a:buFont typeface="+mj-lt"/>
              <a:buAutoNum type="arabicPeriod"/>
            </a:pPr>
            <a:r>
              <a:rPr lang="en-US" altLang="en-US" dirty="0"/>
              <a:t>Create a trigger called </a:t>
            </a:r>
            <a:r>
              <a:rPr lang="en-US" altLang="en-US" i="1" dirty="0" err="1"/>
              <a:t>customer_exists_trigger</a:t>
            </a:r>
            <a:r>
              <a:rPr lang="en-US" altLang="en-US" dirty="0"/>
              <a:t> that checks to see if a new customer already exists and display an error if the customer already exists.</a:t>
            </a:r>
          </a:p>
          <a:p>
            <a:pPr marL="609585" indent="-609585">
              <a:buFont typeface="+mj-lt"/>
              <a:buAutoNum type="arabicPeriod"/>
            </a:pPr>
            <a:r>
              <a:rPr lang="en-US" altLang="en-US" dirty="0"/>
              <a:t>Create triggers called </a:t>
            </a:r>
            <a:r>
              <a:rPr lang="en-US" altLang="en-US" i="1" dirty="0" err="1"/>
              <a:t>valid_price_insert_trigger</a:t>
            </a:r>
            <a:r>
              <a:rPr lang="en-US" altLang="en-US" i="1" dirty="0"/>
              <a:t> </a:t>
            </a:r>
            <a:r>
              <a:rPr lang="en-US" altLang="en-US" dirty="0"/>
              <a:t>and </a:t>
            </a:r>
            <a:r>
              <a:rPr lang="en-US" altLang="en-US" i="1" dirty="0" err="1"/>
              <a:t>valid_price_update_trigger</a:t>
            </a:r>
            <a:r>
              <a:rPr lang="en-US" altLang="en-US" i="1" dirty="0"/>
              <a:t> </a:t>
            </a:r>
            <a:r>
              <a:rPr lang="en-US" altLang="en-US" dirty="0"/>
              <a:t>that ensures that the price of all products is greater than zero and display an error if the price is not greater than zero.</a:t>
            </a:r>
          </a:p>
          <a:p>
            <a:pPr marL="609585" indent="-609585">
              <a:buFont typeface="+mj-lt"/>
              <a:buAutoNum type="arabicPeriod"/>
            </a:pPr>
            <a:r>
              <a:rPr lang="en-US" altLang="en-US" dirty="0"/>
              <a:t>Create a trigger called </a:t>
            </a:r>
            <a:r>
              <a:rPr lang="en-US" i="1" dirty="0" err="1"/>
              <a:t>shipping_trigger</a:t>
            </a:r>
            <a:r>
              <a:rPr lang="en-US" i="1" dirty="0"/>
              <a:t> </a:t>
            </a:r>
            <a:r>
              <a:rPr lang="en-US" altLang="en-US" dirty="0"/>
              <a:t>that when a new customer is inserted a new record will also be inserted into the customer shipping address table with the same values. Assume the territory ID is 5.</a:t>
            </a:r>
          </a:p>
        </p:txBody>
      </p:sp>
      <p:sp>
        <p:nvSpPr>
          <p:cNvPr id="12" name="TextBox 11">
            <a:extLst>
              <a:ext uri="{FF2B5EF4-FFF2-40B4-BE49-F238E27FC236}">
                <a16:creationId xmlns:a16="http://schemas.microsoft.com/office/drawing/2014/main" id="{708AAB13-70E9-4A08-9AFB-4A0B318D23F7}"/>
              </a:ext>
            </a:extLst>
          </p:cNvPr>
          <p:cNvSpPr txBox="1"/>
          <p:nvPr/>
        </p:nvSpPr>
        <p:spPr>
          <a:xfrm>
            <a:off x="709247" y="3543481"/>
            <a:ext cx="11353799" cy="1169551"/>
          </a:xfrm>
          <a:prstGeom prst="rect">
            <a:avLst/>
          </a:prstGeom>
          <a:noFill/>
        </p:spPr>
        <p:txBody>
          <a:bodyPr wrap="square">
            <a:spAutoFit/>
          </a:bodyPr>
          <a:lstStyle/>
          <a:p>
            <a:pPr marL="0" indent="0">
              <a:buNone/>
            </a:pPr>
            <a:r>
              <a:rPr lang="en-US" altLang="en-US" dirty="0"/>
              <a:t>Functions - Write the SQL/PSM code to create the following functions:</a:t>
            </a:r>
          </a:p>
          <a:p>
            <a:pPr marL="609585" indent="-609585">
              <a:buFont typeface="+mj-lt"/>
              <a:buAutoNum type="arabicPeriod"/>
            </a:pPr>
            <a:r>
              <a:rPr lang="en-US" dirty="0"/>
              <a:t>Create a function named </a:t>
            </a:r>
            <a:r>
              <a:rPr lang="en-US" i="1" dirty="0" err="1"/>
              <a:t>get_outstanding_balance</a:t>
            </a:r>
            <a:r>
              <a:rPr lang="en-US" dirty="0"/>
              <a:t> which returns the balance remaining on a given order. Select from this function only those orders with an outstanding balance.</a:t>
            </a:r>
          </a:p>
          <a:p>
            <a:pPr marL="609585" indent="-609585">
              <a:buFont typeface="+mj-lt"/>
              <a:buAutoNum type="arabicPeriod"/>
            </a:pPr>
            <a:r>
              <a:rPr lang="en-US" dirty="0"/>
              <a:t>Create a function named </a:t>
            </a:r>
            <a:r>
              <a:rPr lang="en-US" i="1" dirty="0" err="1"/>
              <a:t>get_materials_required</a:t>
            </a:r>
            <a:r>
              <a:rPr lang="en-US" dirty="0"/>
              <a:t> that will return the total materials required for each product. Select from this function showing the description and materials required for all products.</a:t>
            </a:r>
          </a:p>
        </p:txBody>
      </p:sp>
      <p:sp>
        <p:nvSpPr>
          <p:cNvPr id="16" name="TextBox 15">
            <a:extLst>
              <a:ext uri="{FF2B5EF4-FFF2-40B4-BE49-F238E27FC236}">
                <a16:creationId xmlns:a16="http://schemas.microsoft.com/office/drawing/2014/main" id="{C0244E20-704B-4198-AE0C-9CE3B769BC8D}"/>
              </a:ext>
            </a:extLst>
          </p:cNvPr>
          <p:cNvSpPr txBox="1"/>
          <p:nvPr/>
        </p:nvSpPr>
        <p:spPr>
          <a:xfrm>
            <a:off x="803031" y="1885949"/>
            <a:ext cx="11260015" cy="1169551"/>
          </a:xfrm>
          <a:prstGeom prst="rect">
            <a:avLst/>
          </a:prstGeom>
          <a:noFill/>
        </p:spPr>
        <p:txBody>
          <a:bodyPr wrap="square">
            <a:spAutoFit/>
          </a:bodyPr>
          <a:lstStyle/>
          <a:p>
            <a:pPr marL="0" indent="0">
              <a:buNone/>
            </a:pPr>
            <a:r>
              <a:rPr lang="en-US" altLang="en-US" dirty="0"/>
              <a:t>Procedures - Write the SQL/PSM code to create the following procedures:</a:t>
            </a:r>
          </a:p>
          <a:p>
            <a:pPr marL="609585" indent="-609585">
              <a:buFont typeface="+mj-lt"/>
              <a:buAutoNum type="arabicPeriod"/>
            </a:pPr>
            <a:r>
              <a:rPr lang="en-US" altLang="en-US" dirty="0"/>
              <a:t>Create a procedure named </a:t>
            </a:r>
            <a:r>
              <a:rPr lang="en-US" altLang="en-US" i="1" dirty="0" err="1"/>
              <a:t>null_report</a:t>
            </a:r>
            <a:r>
              <a:rPr lang="en-US" altLang="en-US" dirty="0"/>
              <a:t> that displays all customers that don’t have a </a:t>
            </a:r>
            <a:r>
              <a:rPr lang="en-US" altLang="en-US" dirty="0" err="1"/>
              <a:t>zipcode</a:t>
            </a:r>
            <a:r>
              <a:rPr lang="en-US" altLang="en-US" dirty="0"/>
              <a:t> specified in the state provided by the user. Call the procedure after creating it using </a:t>
            </a:r>
            <a:r>
              <a:rPr lang="en-US" altLang="en-US" i="1" dirty="0"/>
              <a:t>NM</a:t>
            </a:r>
            <a:r>
              <a:rPr lang="en-US" altLang="en-US" dirty="0"/>
              <a:t> as the IN parameters.</a:t>
            </a:r>
          </a:p>
          <a:p>
            <a:pPr marL="609585" indent="-609585">
              <a:buFont typeface="+mj-lt"/>
              <a:buAutoNum type="arabicPeriod"/>
            </a:pPr>
            <a:r>
              <a:rPr lang="en-US" dirty="0"/>
              <a:t>Create a procedure called </a:t>
            </a:r>
            <a:r>
              <a:rPr lang="en-US" i="1" dirty="0" err="1"/>
              <a:t>new_payment</a:t>
            </a:r>
            <a:r>
              <a:rPr lang="en-US" dirty="0"/>
              <a:t> that inserts a new payment and displays the remaining balance on the provided order. Call the procedure using order #51, payment type ID #1, date of today, amount of $500, and comment of “card” as IN parameters.</a:t>
            </a: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Missing Data</a:t>
            </a:r>
          </a:p>
        </p:txBody>
      </p:sp>
      <p:sp>
        <p:nvSpPr>
          <p:cNvPr id="3" name="Content Placeholder 2"/>
          <p:cNvSpPr>
            <a:spLocks noGrp="1"/>
          </p:cNvSpPr>
          <p:nvPr>
            <p:ph idx="1"/>
          </p:nvPr>
        </p:nvSpPr>
        <p:spPr/>
        <p:txBody>
          <a:bodyPr>
            <a:normAutofit lnSpcReduction="10000"/>
          </a:bodyPr>
          <a:lstStyle/>
          <a:p>
            <a:pPr marL="0" indent="0">
              <a:buNone/>
            </a:pPr>
            <a:r>
              <a:rPr lang="en-US" sz="3200" b="1" dirty="0"/>
              <a:t>Substitute </a:t>
            </a:r>
            <a:r>
              <a:rPr lang="en-US" sz="3200" dirty="0"/>
              <a:t>an estimate of the missing value (e.g. using a formula)</a:t>
            </a:r>
          </a:p>
          <a:p>
            <a:pPr marL="0" indent="0">
              <a:buNone/>
            </a:pPr>
            <a:r>
              <a:rPr lang="en-US" sz="3200" dirty="0"/>
              <a:t>Construct a </a:t>
            </a:r>
            <a:r>
              <a:rPr lang="en-US" sz="3200" b="1" dirty="0"/>
              <a:t>report </a:t>
            </a:r>
            <a:r>
              <a:rPr lang="en-US" sz="3200" dirty="0"/>
              <a:t>listing missing values</a:t>
            </a:r>
          </a:p>
          <a:p>
            <a:pPr marL="0" indent="0">
              <a:buNone/>
            </a:pPr>
            <a:r>
              <a:rPr lang="en-US" sz="3200" b="1" dirty="0"/>
              <a:t>Ignore </a:t>
            </a:r>
            <a:r>
              <a:rPr lang="en-US" sz="3200" dirty="0"/>
              <a:t>missing data unless the value is significant (sensitivity testing)</a:t>
            </a:r>
          </a:p>
          <a:p>
            <a:pPr marL="0" indent="0">
              <a:buNone/>
            </a:pPr>
            <a:endParaRPr lang="en-US" sz="3200" dirty="0"/>
          </a:p>
          <a:p>
            <a:pPr marL="0" indent="0" algn="ctr">
              <a:buNone/>
            </a:pPr>
            <a:r>
              <a:rPr lang="en-US" sz="3200" b="1" dirty="0"/>
              <a:t>Triggers can be used to perform these operations.</a:t>
            </a:r>
          </a:p>
        </p:txBody>
      </p:sp>
      <p:sp>
        <p:nvSpPr>
          <p:cNvPr id="4" name="Slide Number Placeholder 3"/>
          <p:cNvSpPr>
            <a:spLocks noGrp="1"/>
          </p:cNvSpPr>
          <p:nvPr>
            <p:ph type="sldNum" sz="quarter" idx="12"/>
          </p:nvPr>
        </p:nvSpPr>
        <p:spPr/>
        <p:txBody>
          <a:bodyPr/>
          <a:lstStyle/>
          <a:p>
            <a:fld id="{FAA55752-3BAF-40C2-8655-E6F2DB7A226A}" type="slidenum">
              <a:rPr lang="en-US" smtClean="0"/>
              <a:t>35</a:t>
            </a:fld>
            <a:endParaRPr lang="en-US"/>
          </a:p>
        </p:txBody>
      </p:sp>
    </p:spTree>
    <p:extLst>
      <p:ext uri="{BB962C8B-B14F-4D97-AF65-F5344CB8AC3E}">
        <p14:creationId xmlns:p14="http://schemas.microsoft.com/office/powerpoint/2010/main" val="11832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192" name="Google Shape;192;p29"/>
          <p:cNvSpPr txBox="1">
            <a:spLocks noGrp="1"/>
          </p:cNvSpPr>
          <p:nvPr>
            <p:ph type="body" idx="4294967295"/>
          </p:nvPr>
        </p:nvSpPr>
        <p:spPr>
          <a:xfrm>
            <a:off x="1001544" y="1995724"/>
            <a:ext cx="10816207"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p>
            <a:pPr marL="494098" lvl="0" indent="-494098" algn="l" rtl="0">
              <a:lnSpc>
                <a:spcPct val="115000"/>
              </a:lnSpc>
              <a:spcBef>
                <a:spcPts val="0"/>
              </a:spcBef>
              <a:spcAft>
                <a:spcPts val="0"/>
              </a:spcAft>
              <a:buClr>
                <a:srgbClr val="434343"/>
              </a:buClr>
              <a:buSzPts val="2400"/>
              <a:buFont typeface="Lustria"/>
              <a:buAutoNum type="arabicPeriod"/>
            </a:pPr>
            <a:r>
              <a:rPr lang="en-US" sz="2400" dirty="0">
                <a:solidFill>
                  <a:srgbClr val="434343"/>
                </a:solidFill>
              </a:rPr>
              <a:t>Query Data for Data Understanding/Relevant Information (Class 2) </a:t>
            </a:r>
          </a:p>
          <a:p>
            <a:pPr marL="494098" indent="-494098">
              <a:buClr>
                <a:srgbClr val="434343"/>
              </a:buClr>
              <a:buSzPts val="2400"/>
              <a:buFont typeface="Lustria"/>
              <a:buAutoNum type="arabicPeriod"/>
            </a:pPr>
            <a:r>
              <a:rPr lang="en-US" sz="2400" dirty="0">
                <a:solidFill>
                  <a:schemeClr val="bg2"/>
                </a:solidFill>
              </a:rPr>
              <a:t>Import data into MySQL database (Class 3)</a:t>
            </a:r>
            <a:endParaRPr sz="2400" dirty="0">
              <a:solidFill>
                <a:srgbClr val="434343"/>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Storing/Joining data for analysis (Class 4)</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AutoNum type="arabicPeriod"/>
            </a:pPr>
            <a:r>
              <a:rPr lang="en-US" sz="2400" dirty="0">
                <a:solidFill>
                  <a:srgbClr val="000000"/>
                </a:solidFill>
              </a:rPr>
              <a:t>Cleaning Data (Class 5)</a:t>
            </a:r>
            <a:r>
              <a:rPr sz="2400" dirty="0">
                <a:solidFill>
                  <a:srgbClr val="000000"/>
                </a:solidFill>
              </a:rPr>
              <a:t> </a:t>
            </a:r>
            <a:endParaRPr lang="en-US" sz="2400" dirty="0">
              <a:solidFill>
                <a:srgbClr val="000000"/>
              </a:solidFill>
            </a:endParaRPr>
          </a:p>
          <a:p>
            <a:pPr marL="494098" lvl="0" indent="-494098" algn="l" rtl="0">
              <a:lnSpc>
                <a:spcPct val="115000"/>
              </a:lnSpc>
              <a:spcBef>
                <a:spcPts val="1000"/>
              </a:spcBef>
              <a:spcAft>
                <a:spcPts val="0"/>
              </a:spcAft>
              <a:buClr>
                <a:srgbClr val="000000"/>
              </a:buClr>
              <a:buSzPts val="2400"/>
              <a:buAutoNum type="arabicPeriod"/>
            </a:pPr>
            <a:r>
              <a:rPr lang="en-US" sz="2400" dirty="0">
                <a:solidFill>
                  <a:srgbClr val="000000"/>
                </a:solidFill>
              </a:rPr>
              <a:t>Normalize Data &amp; Create Data Model (Class 7)</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Analyze Data Quality &amp; Create Data Dictionary (Class 8) </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B050"/>
                </a:solidFill>
              </a:rPr>
              <a:t>Finalize Project - Connect MySQL to </a:t>
            </a:r>
            <a:r>
              <a:rPr lang="en-US" sz="2400" dirty="0" err="1">
                <a:solidFill>
                  <a:srgbClr val="00B050"/>
                </a:solidFill>
              </a:rPr>
              <a:t>PowerBI</a:t>
            </a:r>
            <a:r>
              <a:rPr lang="en-US" sz="2400" dirty="0">
                <a:solidFill>
                  <a:srgbClr val="00B050"/>
                </a:solidFill>
              </a:rPr>
              <a:t> Cloud, Answer Business Questions (Class 8)</a:t>
            </a:r>
            <a:endParaRPr sz="2400" dirty="0">
              <a:solidFill>
                <a:srgbClr val="00B05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29525" y="1617900"/>
            <a:ext cx="7578900" cy="69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The COO would like to know the volume of existing pre-orders for console games, to predict the most popular upcoming game genres. Utilize and clean the “</a:t>
            </a:r>
            <a:r>
              <a:rPr lang="en-US" sz="1800" b="1" u="sng">
                <a:solidFill>
                  <a:schemeClr val="hlink"/>
                </a:solidFill>
                <a:hlinkClick r:id="rId3"/>
              </a:rPr>
              <a:t>USA Pre-Order Chart</a:t>
            </a:r>
            <a:r>
              <a:rPr lang="en-US" sz="1800" b="1"/>
              <a:t>” data to answer this question.</a:t>
            </a:r>
            <a:endParaRPr sz="1700"/>
          </a:p>
          <a:p>
            <a:pPr marL="0" lvl="0" indent="0" algn="l" rtl="0">
              <a:spcBef>
                <a:spcPts val="0"/>
              </a:spcBef>
              <a:spcAft>
                <a:spcPts val="0"/>
              </a:spcAft>
              <a:buNone/>
            </a:pPr>
            <a:r>
              <a:rPr lang="en-US" sz="1700"/>
              <a:t>1. Use the “USA_PreOrders_Import.sql” file to create a table populated with preorder data, in the “Class Project/Consoles” folder.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2. Create a “USA_PreOrder_Chart” view that cleans-up the following data.</a:t>
            </a:r>
            <a:endParaRPr sz="1700"/>
          </a:p>
          <a:p>
            <a:pPr marL="914400" lvl="0" indent="-336550" algn="l" rtl="0">
              <a:spcBef>
                <a:spcPts val="0"/>
              </a:spcBef>
              <a:spcAft>
                <a:spcPts val="0"/>
              </a:spcAft>
              <a:buSzPts val="1700"/>
              <a:buAutoNum type="alphaLcParenR"/>
            </a:pPr>
            <a:r>
              <a:rPr lang="en-US" sz="1700"/>
              <a:t>Change the “N/A” values in the “Weeks to Launch” column to 30, then cast the field as an Integer </a:t>
            </a:r>
            <a:endParaRPr sz="1700"/>
          </a:p>
          <a:p>
            <a:pPr marL="914400" lvl="0" indent="-336550" algn="l" rtl="0">
              <a:spcBef>
                <a:spcPts val="0"/>
              </a:spcBef>
              <a:spcAft>
                <a:spcPts val="0"/>
              </a:spcAft>
              <a:buSzPts val="1700"/>
              <a:buAutoNum type="alphaLcParenR"/>
            </a:pPr>
            <a:r>
              <a:rPr lang="en-US" sz="1700"/>
              <a:t>Create “Console”, “Company” and “Genre” fields from the text in “Game_Console_Company_Genre” </a:t>
            </a:r>
            <a:endParaRPr sz="1700"/>
          </a:p>
          <a:p>
            <a:pPr marL="914400" lvl="0" indent="-336550" algn="l" rtl="0">
              <a:spcBef>
                <a:spcPts val="0"/>
              </a:spcBef>
              <a:spcAft>
                <a:spcPts val="0"/>
              </a:spcAft>
              <a:buSzPts val="1700"/>
              <a:buAutoNum type="alphaLcParenR"/>
            </a:pPr>
            <a:r>
              <a:rPr lang="en-US" sz="1700"/>
              <a:t>For 1-10, Fill-In the “Game” &amp; “Genre” columns with relevant values</a:t>
            </a:r>
            <a:endParaRPr sz="1700"/>
          </a:p>
          <a:p>
            <a:pPr marL="914400" lvl="0" indent="-336550" algn="l" rtl="0">
              <a:spcBef>
                <a:spcPts val="0"/>
              </a:spcBef>
              <a:spcAft>
                <a:spcPts val="0"/>
              </a:spcAft>
              <a:buSzPts val="1700"/>
              <a:buAutoNum type="alphaLcParenR"/>
            </a:pPr>
            <a:r>
              <a:rPr lang="en-US" sz="1700"/>
              <a:t>Calculate the difference between today and the date the preorder                       list was last published. (‘2018-12-29’) </a:t>
            </a:r>
            <a:endParaRPr sz="1700"/>
          </a:p>
        </p:txBody>
      </p:sp>
      <p:pic>
        <p:nvPicPr>
          <p:cNvPr id="310" name="Google Shape;310;p43"/>
          <p:cNvPicPr preferRelativeResize="0"/>
          <p:nvPr/>
        </p:nvPicPr>
        <p:blipFill>
          <a:blip r:embed="rId4">
            <a:alphaModFix/>
          </a:blip>
          <a:stretch>
            <a:fillRect/>
          </a:stretch>
        </p:blipFill>
        <p:spPr>
          <a:xfrm>
            <a:off x="7935950" y="1889700"/>
            <a:ext cx="3785475" cy="3785475"/>
          </a:xfrm>
          <a:prstGeom prst="rect">
            <a:avLst/>
          </a:prstGeom>
          <a:noFill/>
          <a:ln>
            <a:noFill/>
          </a:ln>
        </p:spPr>
      </p:pic>
      <p:sp>
        <p:nvSpPr>
          <p:cNvPr id="311" name="Google Shape;311;p43"/>
          <p:cNvSpPr txBox="1"/>
          <p:nvPr/>
        </p:nvSpPr>
        <p:spPr>
          <a:xfrm>
            <a:off x="8328688" y="13874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a:t>Cleaning Data</a:t>
            </a:r>
            <a:endParaRPr/>
          </a:p>
        </p:txBody>
      </p:sp>
      <p:sp>
        <p:nvSpPr>
          <p:cNvPr id="312" name="Google Shape;312;p43"/>
          <p:cNvSpPr txBox="1"/>
          <p:nvPr/>
        </p:nvSpPr>
        <p:spPr>
          <a:xfrm>
            <a:off x="129525"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4. Select “Genre” and “Weeks to Launch” from the view you created, then summarize by “Total”.  What Genre has the top pre orders as of EOY 2018, and what genre do you think will be best in 2019?</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dirty="0"/>
              <a:t>Routines</a:t>
            </a:r>
          </a:p>
        </p:txBody>
      </p:sp>
      <p:sp>
        <p:nvSpPr>
          <p:cNvPr id="51203" name="Rectangle 3"/>
          <p:cNvSpPr>
            <a:spLocks noGrp="1" noChangeArrowheads="1"/>
          </p:cNvSpPr>
          <p:nvPr>
            <p:ph idx="1"/>
          </p:nvPr>
        </p:nvSpPr>
        <p:spPr>
          <a:xfrm>
            <a:off x="312420" y="1355195"/>
            <a:ext cx="11567160" cy="2505031"/>
          </a:xfrm>
        </p:spPr>
        <p:txBody>
          <a:bodyPr/>
          <a:lstStyle/>
          <a:p>
            <a:pPr marL="0" indent="0">
              <a:buNone/>
            </a:pPr>
            <a:r>
              <a:rPr lang="en-US" altLang="en-US" b="1" dirty="0"/>
              <a:t>Definition:</a:t>
            </a:r>
            <a:r>
              <a:rPr lang="en-US" altLang="en-US" dirty="0"/>
              <a:t> program modules that execute on demand</a:t>
            </a:r>
          </a:p>
          <a:p>
            <a:r>
              <a:rPr lang="en-US" altLang="en-US" b="1" dirty="0"/>
              <a:t>Procedures:</a:t>
            </a:r>
            <a:r>
              <a:rPr lang="en-US" altLang="en-US" dirty="0"/>
              <a:t> routines that do not return values and can take input or output parameters; called explicitly</a:t>
            </a:r>
          </a:p>
          <a:p>
            <a:r>
              <a:rPr lang="en-US" altLang="en-US" b="1" dirty="0"/>
              <a:t>Functions:</a:t>
            </a:r>
            <a:r>
              <a:rPr lang="en-US" altLang="en-US" dirty="0"/>
              <a:t> routines that return values and take input parameters</a:t>
            </a:r>
          </a:p>
          <a:p>
            <a:r>
              <a:rPr lang="en-US" altLang="en-US" b="1" dirty="0"/>
              <a:t>Triggers:</a:t>
            </a:r>
            <a:r>
              <a:rPr lang="en-US" altLang="en-US" dirty="0"/>
              <a:t> routines that execute in response to a database event; event-driven</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6746DECD-E2A9-40CE-8655-B75E9D5E7AE3}" type="slidenum">
              <a:rPr lang="en-US" altLang="en-US" smtClean="0"/>
              <a:pPr/>
              <a:t>4</a:t>
            </a:fld>
            <a:endParaRPr lang="en-US" altLang="en-US" dirty="0"/>
          </a:p>
        </p:txBody>
      </p:sp>
      <p:sp>
        <p:nvSpPr>
          <p:cNvPr id="2" name="Rectangle 1"/>
          <p:cNvSpPr/>
          <p:nvPr/>
        </p:nvSpPr>
        <p:spPr>
          <a:xfrm flipH="1">
            <a:off x="9816856"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Call</a:t>
            </a:r>
            <a:br>
              <a:rPr lang="en-US" sz="1600" dirty="0"/>
            </a:br>
            <a:r>
              <a:rPr lang="en-US" sz="1600" dirty="0" err="1"/>
              <a:t>routine_name</a:t>
            </a:r>
            <a:endParaRPr lang="en-US" sz="1600" dirty="0"/>
          </a:p>
          <a:p>
            <a:r>
              <a:rPr lang="en-US" sz="1600" dirty="0"/>
              <a:t>(</a:t>
            </a:r>
            <a:r>
              <a:rPr lang="en-US" sz="1600" dirty="0" err="1"/>
              <a:t>input_value</a:t>
            </a:r>
            <a:r>
              <a:rPr lang="en-US" sz="1600" dirty="0">
                <a:sym typeface="Wingdings" panose="05000000000000000000" pitchFamily="2" charset="2"/>
              </a:rPr>
              <a:t>)</a:t>
            </a:r>
            <a:endParaRPr lang="en-US" sz="1600" dirty="0"/>
          </a:p>
        </p:txBody>
      </p:sp>
      <p:sp>
        <p:nvSpPr>
          <p:cNvPr id="7" name="Rectangle 6"/>
          <p:cNvSpPr/>
          <p:nvPr/>
        </p:nvSpPr>
        <p:spPr>
          <a:xfrm flipH="1">
            <a:off x="7696720"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Stored Routine</a:t>
            </a:r>
          </a:p>
        </p:txBody>
      </p:sp>
      <p:sp>
        <p:nvSpPr>
          <p:cNvPr id="8" name="Rectangle 7"/>
          <p:cNvSpPr/>
          <p:nvPr/>
        </p:nvSpPr>
        <p:spPr>
          <a:xfrm flipH="1">
            <a:off x="7773962" y="4923633"/>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sp>
        <p:nvSpPr>
          <p:cNvPr id="3" name="Can 2"/>
          <p:cNvSpPr/>
          <p:nvPr/>
        </p:nvSpPr>
        <p:spPr>
          <a:xfrm flipH="1">
            <a:off x="5637725" y="4554009"/>
            <a:ext cx="932812" cy="11421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DB</a:t>
            </a:r>
          </a:p>
        </p:txBody>
      </p:sp>
      <p:sp>
        <p:nvSpPr>
          <p:cNvPr id="10" name="Rectangle 9"/>
          <p:cNvSpPr/>
          <p:nvPr/>
        </p:nvSpPr>
        <p:spPr>
          <a:xfrm flipH="1">
            <a:off x="511787"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INSERT</a:t>
            </a:r>
          </a:p>
          <a:p>
            <a:r>
              <a:rPr lang="en-US" sz="1600" dirty="0"/>
              <a:t>UPDATE</a:t>
            </a:r>
          </a:p>
          <a:p>
            <a:r>
              <a:rPr lang="en-US" sz="1600" dirty="0"/>
              <a:t>DELETE</a:t>
            </a:r>
          </a:p>
        </p:txBody>
      </p:sp>
      <p:sp>
        <p:nvSpPr>
          <p:cNvPr id="11" name="Rectangle 10"/>
          <p:cNvSpPr/>
          <p:nvPr/>
        </p:nvSpPr>
        <p:spPr>
          <a:xfrm flipH="1">
            <a:off x="2606515"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Trigger</a:t>
            </a:r>
          </a:p>
        </p:txBody>
      </p:sp>
      <p:sp>
        <p:nvSpPr>
          <p:cNvPr id="12" name="Rectangle 11"/>
          <p:cNvSpPr/>
          <p:nvPr/>
        </p:nvSpPr>
        <p:spPr>
          <a:xfrm flipH="1">
            <a:off x="2683756" y="4951367"/>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cxnSp>
        <p:nvCxnSpPr>
          <p:cNvPr id="9" name="Straight Arrow Connector 8"/>
          <p:cNvCxnSpPr>
            <a:cxnSpLocks/>
            <a:stCxn id="7" idx="3"/>
            <a:endCxn id="3" idx="2"/>
          </p:cNvCxnSpPr>
          <p:nvPr/>
        </p:nvCxnSpPr>
        <p:spPr>
          <a:xfrm flipH="1">
            <a:off x="6570536" y="5125073"/>
            <a:ext cx="112618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11" idx="1"/>
            <a:endCxn id="3" idx="4"/>
          </p:cNvCxnSpPr>
          <p:nvPr/>
        </p:nvCxnSpPr>
        <p:spPr>
          <a:xfrm>
            <a:off x="4455772" y="5125073"/>
            <a:ext cx="118195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a:stCxn id="2" idx="3"/>
            <a:endCxn id="7" idx="1"/>
          </p:cNvCxnSpPr>
          <p:nvPr/>
        </p:nvCxnSpPr>
        <p:spPr>
          <a:xfrm flipH="1">
            <a:off x="9545976" y="5125073"/>
            <a:ext cx="270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0" idx="1"/>
            <a:endCxn id="11" idx="3"/>
          </p:cNvCxnSpPr>
          <p:nvPr/>
        </p:nvCxnSpPr>
        <p:spPr>
          <a:xfrm>
            <a:off x="2361043" y="5125073"/>
            <a:ext cx="2454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flipH="1">
            <a:off x="4680641" y="4347995"/>
            <a:ext cx="935976" cy="7683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Performs Trigger Action</a:t>
            </a:r>
          </a:p>
        </p:txBody>
      </p:sp>
      <p:sp>
        <p:nvSpPr>
          <p:cNvPr id="31" name="Rectangle 30"/>
          <p:cNvSpPr/>
          <p:nvPr/>
        </p:nvSpPr>
        <p:spPr>
          <a:xfrm flipH="1">
            <a:off x="6587268" y="4195933"/>
            <a:ext cx="948961" cy="9297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Returns Value or Performs Routine</a:t>
            </a:r>
          </a:p>
        </p:txBody>
      </p:sp>
      <p:sp>
        <p:nvSpPr>
          <p:cNvPr id="33" name="Rectangle 32"/>
          <p:cNvSpPr/>
          <p:nvPr/>
        </p:nvSpPr>
        <p:spPr>
          <a:xfrm flipH="1">
            <a:off x="7530846" y="4171961"/>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Procedures &amp; Functions</a:t>
            </a:r>
          </a:p>
        </p:txBody>
      </p:sp>
      <p:sp>
        <p:nvSpPr>
          <p:cNvPr id="24" name="Rectangle 23"/>
          <p:cNvSpPr/>
          <p:nvPr/>
        </p:nvSpPr>
        <p:spPr>
          <a:xfrm flipH="1">
            <a:off x="369755" y="4185807"/>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Triggers</a:t>
            </a:r>
          </a:p>
        </p:txBody>
      </p:sp>
    </p:spTree>
    <p:extLst>
      <p:ext uri="{BB962C8B-B14F-4D97-AF65-F5344CB8AC3E}">
        <p14:creationId xmlns:p14="http://schemas.microsoft.com/office/powerpoint/2010/main" val="11770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P spid="11" grpId="0" animBg="1"/>
      <p:bldP spid="12" grpId="0" animBg="1"/>
      <p:bldP spid="30" grpId="0"/>
      <p:bldP spid="31" grpId="0"/>
      <p:bldP spid="3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SQL/Persistent Stored Modules (SQL/PSM)</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dirty="0"/>
              <a:t>Definition:</a:t>
            </a:r>
            <a:r>
              <a:rPr lang="en-US" dirty="0"/>
              <a:t> procedural language is used to create routines to:</a:t>
            </a:r>
          </a:p>
          <a:p>
            <a:pPr marL="609585" indent="-609585">
              <a:lnSpc>
                <a:spcPct val="120000"/>
              </a:lnSpc>
              <a:spcBef>
                <a:spcPts val="0"/>
              </a:spcBef>
              <a:buFont typeface="+mj-lt"/>
              <a:buAutoNum type="arabicPeriod"/>
            </a:pPr>
            <a:r>
              <a:rPr lang="en-US" dirty="0"/>
              <a:t>Declare constants, variables, and cursors</a:t>
            </a:r>
          </a:p>
          <a:p>
            <a:pPr marL="609585" indent="-609585">
              <a:lnSpc>
                <a:spcPct val="120000"/>
              </a:lnSpc>
              <a:spcBef>
                <a:spcPts val="0"/>
              </a:spcBef>
              <a:buFont typeface="+mj-lt"/>
              <a:buAutoNum type="arabicPeriod"/>
            </a:pPr>
            <a:r>
              <a:rPr lang="en-US" dirty="0"/>
              <a:t>Execute program logic (i.e. conditions and loops)</a:t>
            </a:r>
          </a:p>
          <a:p>
            <a:pPr marL="609585" indent="-609585">
              <a:lnSpc>
                <a:spcPct val="120000"/>
              </a:lnSpc>
              <a:spcBef>
                <a:spcPts val="0"/>
              </a:spcBef>
              <a:buFont typeface="+mj-lt"/>
              <a:buAutoNum type="arabicPeriod"/>
            </a:pPr>
            <a:r>
              <a:rPr lang="en-US" dirty="0"/>
              <a:t>Handle exceptions (i.e. errors) that occur during runtime</a:t>
            </a:r>
          </a:p>
          <a:p>
            <a:pPr marL="0" indent="0">
              <a:lnSpc>
                <a:spcPct val="120000"/>
              </a:lnSpc>
              <a:spcBef>
                <a:spcPts val="0"/>
              </a:spcBef>
              <a:buNone/>
            </a:pPr>
            <a:endParaRPr lang="en-US"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routine_name</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#optional</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solidFill>
                  <a:srgbClr val="555555"/>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 </a:t>
            </a:r>
            <a:r>
              <a:rPr lang="en-US" dirty="0">
                <a:solidFill>
                  <a:srgbClr val="AA5500"/>
                </a:solidFill>
                <a:latin typeface="Courier New" panose="02070309020205020404" pitchFamily="49" charset="0"/>
                <a:cs typeface="Times New Roman" panose="02020603050405020304" pitchFamily="18" charset="0"/>
              </a:rPr>
              <a:t>#mandatory</a:t>
            </a:r>
          </a:p>
        </p:txBody>
      </p:sp>
      <p:sp>
        <p:nvSpPr>
          <p:cNvPr id="4" name="Slide Number Placeholder 3"/>
          <p:cNvSpPr>
            <a:spLocks noGrp="1"/>
          </p:cNvSpPr>
          <p:nvPr>
            <p:ph type="sldNum" sz="quarter" idx="12"/>
          </p:nvPr>
        </p:nvSpPr>
        <p:spPr/>
        <p:txBody>
          <a:bodyPr/>
          <a:lstStyle/>
          <a:p>
            <a:fld id="{FAA55752-3BAF-40C2-8655-E6F2DB7A226A}" type="slidenum">
              <a:rPr lang="en-US" smtClean="0"/>
              <a:t>5</a:t>
            </a:fld>
            <a:endParaRPr lang="en-US"/>
          </a:p>
        </p:txBody>
      </p:sp>
    </p:spTree>
    <p:extLst>
      <p:ext uri="{BB962C8B-B14F-4D97-AF65-F5344CB8AC3E}">
        <p14:creationId xmlns:p14="http://schemas.microsoft.com/office/powerpoint/2010/main" val="1174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00"/>
                                        <p:tgtEl>
                                          <p:spTgt spid="3">
                                            <p:txEl>
                                              <p:pRg st="5" end="5"/>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wipe(left)">
                                      <p:cBhvr>
                                        <p:cTn id="11" dur="200"/>
                                        <p:tgtEl>
                                          <p:spTgt spid="3">
                                            <p:txEl>
                                              <p:pRg st="11" end="1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2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left)">
                                      <p:cBhvr>
                                        <p:cTn id="21" dur="200"/>
                                        <p:tgtEl>
                                          <p:spTgt spid="3">
                                            <p:txEl>
                                              <p:pRg st="7" end="7"/>
                                            </p:txEl>
                                          </p:spTgt>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wipe(left)">
                                      <p:cBhvr>
                                        <p:cTn id="25" dur="2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200"/>
                                        <p:tgtEl>
                                          <p:spTgt spid="3">
                                            <p:txEl>
                                              <p:pRg st="8" end="8"/>
                                            </p:txEl>
                                          </p:spTgt>
                                        </p:tgtEl>
                                      </p:cBhvr>
                                    </p:animEffect>
                                  </p:childTnLst>
                                </p:cTn>
                              </p:par>
                            </p:childTnLst>
                          </p:cTn>
                        </p:par>
                        <p:par>
                          <p:cTn id="31" fill="hold">
                            <p:stCondLst>
                              <p:cond delay="200"/>
                            </p:stCondLst>
                            <p:childTnLst>
                              <p:par>
                                <p:cTn id="32" presetID="22" presetClass="entr" presetSubtype="8" fill="hold"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2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47F8-06B1-41C9-AF29-24847BDF8F25}"/>
              </a:ext>
            </a:extLst>
          </p:cNvPr>
          <p:cNvSpPr>
            <a:spLocks noGrp="1"/>
          </p:cNvSpPr>
          <p:nvPr>
            <p:ph type="title"/>
          </p:nvPr>
        </p:nvSpPr>
        <p:spPr/>
        <p:txBody>
          <a:bodyPr/>
          <a:lstStyle/>
          <a:p>
            <a:r>
              <a:rPr lang="en-US" dirty="0"/>
              <a:t>Declaring Variables</a:t>
            </a:r>
          </a:p>
        </p:txBody>
      </p:sp>
      <p:sp>
        <p:nvSpPr>
          <p:cNvPr id="3" name="Content Placeholder 2">
            <a:extLst>
              <a:ext uri="{FF2B5EF4-FFF2-40B4-BE49-F238E27FC236}">
                <a16:creationId xmlns:a16="http://schemas.microsoft.com/office/drawing/2014/main" id="{EDDD4916-2628-44C7-935B-EC8A35512490}"/>
              </a:ext>
            </a:extLst>
          </p:cNvPr>
          <p:cNvSpPr>
            <a:spLocks noGrp="1"/>
          </p:cNvSpPr>
          <p:nvPr>
            <p:ph idx="1"/>
          </p:nvPr>
        </p:nvSpPr>
        <p:spPr/>
        <p:txBody>
          <a:bodyPr/>
          <a:lstStyle/>
          <a:p>
            <a:pPr marL="0" indent="0">
              <a:buNone/>
            </a:pPr>
            <a:r>
              <a:rPr lang="en-US" b="1" dirty="0"/>
              <a:t>Definition: </a:t>
            </a:r>
            <a:r>
              <a:rPr lang="en-US" dirty="0"/>
              <a:t>specifies the value of certain variables that can be used by code later on in the processing logic.</a:t>
            </a:r>
          </a:p>
          <a:p>
            <a:pPr marL="0" indent="0">
              <a:buNone/>
            </a:pPr>
            <a:r>
              <a:rPr lang="en-US" dirty="0">
                <a:solidFill>
                  <a:srgbClr val="555555"/>
                </a:solidFill>
                <a:latin typeface="Courier"/>
              </a:rPr>
              <a:t>x = 5</a:t>
            </a:r>
          </a:p>
          <a:p>
            <a:pPr marL="0" indent="0">
              <a:buNone/>
            </a:pPr>
            <a:r>
              <a:rPr lang="en-US" dirty="0">
                <a:solidFill>
                  <a:srgbClr val="555555"/>
                </a:solidFill>
                <a:latin typeface="Courier"/>
              </a:rPr>
              <a:t>y = x + 5</a:t>
            </a:r>
          </a:p>
          <a:p>
            <a:pPr marL="0" indent="0">
              <a:buNone/>
            </a:pPr>
            <a:endParaRPr lang="en-US" dirty="0"/>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x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`column`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solidFill>
                  <a:srgbClr val="555555"/>
                </a:solidFill>
                <a:latin typeface="Courier New" panose="02070309020205020404" pitchFamily="49" charset="0"/>
                <a:cs typeface="Courier New" panose="02070309020205020404" pitchFamily="49" charset="0"/>
              </a:rPr>
              <a:t> x</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`table`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a:extLst>
              <a:ext uri="{FF2B5EF4-FFF2-40B4-BE49-F238E27FC236}">
                <a16:creationId xmlns:a16="http://schemas.microsoft.com/office/drawing/2014/main" id="{293D7726-339D-470B-A3FD-2146AED74013}"/>
              </a:ext>
            </a:extLst>
          </p:cNvPr>
          <p:cNvSpPr>
            <a:spLocks noGrp="1"/>
          </p:cNvSpPr>
          <p:nvPr>
            <p:ph type="sldNum" sz="quarter" idx="12"/>
          </p:nvPr>
        </p:nvSpPr>
        <p:spPr/>
        <p:txBody>
          <a:bodyPr/>
          <a:lstStyle/>
          <a:p>
            <a:fld id="{FAA55752-3BAF-40C2-8655-E6F2DB7A226A}" type="slidenum">
              <a:rPr lang="en-US" smtClean="0"/>
              <a:t>6</a:t>
            </a:fld>
            <a:endParaRPr lang="en-US"/>
          </a:p>
        </p:txBody>
      </p:sp>
    </p:spTree>
    <p:extLst>
      <p:ext uri="{BB962C8B-B14F-4D97-AF65-F5344CB8AC3E}">
        <p14:creationId xmlns:p14="http://schemas.microsoft.com/office/powerpoint/2010/main" val="15415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200"/>
                                        <p:tgtEl>
                                          <p:spTgt spid="3">
                                            <p:txEl>
                                              <p:pRg st="4" end="4"/>
                                            </p:txEl>
                                          </p:spTgt>
                                        </p:tgtEl>
                                      </p:cBhvr>
                                    </p:animEffect>
                                  </p:childTnLst>
                                </p:cTn>
                              </p:par>
                            </p:childTnLst>
                          </p:cTn>
                        </p:par>
                        <p:par>
                          <p:cTn id="17" fill="hold">
                            <p:stCondLst>
                              <p:cond delay="200"/>
                            </p:stCondLst>
                            <p:childTnLst>
                              <p:par>
                                <p:cTn id="18" presetID="22" presetClass="entr" presetSubtype="8"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200"/>
                                        <p:tgtEl>
                                          <p:spTgt spid="3">
                                            <p:txEl>
                                              <p:pRg st="5" end="5"/>
                                            </p:txEl>
                                          </p:spTgt>
                                        </p:tgtEl>
                                      </p:cBhvr>
                                    </p:animEffect>
                                  </p:childTnLst>
                                </p:cTn>
                              </p:par>
                            </p:childTnLst>
                          </p:cTn>
                        </p:par>
                        <p:par>
                          <p:cTn id="21" fill="hold">
                            <p:stCondLst>
                              <p:cond delay="400"/>
                            </p:stCondLst>
                            <p:childTnLst>
                              <p:par>
                                <p:cTn id="22" presetID="22" presetClass="entr" presetSubtype="8" fill="hold" nodeType="after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E8BD-EBB4-4C5F-87D3-77225DAADA27}"/>
              </a:ext>
            </a:extLst>
          </p:cNvPr>
          <p:cNvSpPr>
            <a:spLocks noGrp="1"/>
          </p:cNvSpPr>
          <p:nvPr>
            <p:ph type="title"/>
          </p:nvPr>
        </p:nvSpPr>
        <p:spPr/>
        <p:txBody>
          <a:bodyPr/>
          <a:lstStyle/>
          <a:p>
            <a:r>
              <a:rPr lang="en-US" dirty="0"/>
              <a:t>If/Then Logic</a:t>
            </a:r>
          </a:p>
        </p:txBody>
      </p:sp>
      <p:sp>
        <p:nvSpPr>
          <p:cNvPr id="3" name="Content Placeholder 2">
            <a:extLst>
              <a:ext uri="{FF2B5EF4-FFF2-40B4-BE49-F238E27FC236}">
                <a16:creationId xmlns:a16="http://schemas.microsoft.com/office/drawing/2014/main" id="{A9359E99-02B9-4253-A0C7-719C2B80942F}"/>
              </a:ext>
            </a:extLst>
          </p:cNvPr>
          <p:cNvSpPr>
            <a:spLocks noGrp="1"/>
          </p:cNvSpPr>
          <p:nvPr>
            <p:ph idx="1"/>
          </p:nvPr>
        </p:nvSpPr>
        <p:spPr>
          <a:xfrm>
            <a:off x="312420" y="1355195"/>
            <a:ext cx="11567160" cy="4786472"/>
          </a:xfrm>
        </p:spPr>
        <p:txBody>
          <a:bodyPr/>
          <a:lstStyle/>
          <a:p>
            <a:pPr marL="0" indent="0">
              <a:buNone/>
            </a:pPr>
            <a:r>
              <a:rPr lang="en-US" b="1" dirty="0"/>
              <a:t>Definition:</a:t>
            </a:r>
            <a:r>
              <a:rPr lang="en-US" dirty="0"/>
              <a:t> The IF/THEN/ELSE logic evaluates certain criteria and returns certain results when the criteria is met.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all conditions are false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latin typeface="Courier"/>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solidFill>
                  <a:srgbClr val="555555"/>
                </a:solidFill>
                <a:latin typeface="Courier"/>
              </a:rPr>
              <a:t>;</a:t>
            </a:r>
          </a:p>
        </p:txBody>
      </p:sp>
      <p:sp>
        <p:nvSpPr>
          <p:cNvPr id="4" name="Slide Number Placeholder 3">
            <a:extLst>
              <a:ext uri="{FF2B5EF4-FFF2-40B4-BE49-F238E27FC236}">
                <a16:creationId xmlns:a16="http://schemas.microsoft.com/office/drawing/2014/main" id="{417A8F43-0220-4A7F-8021-9EB22ECCDD2B}"/>
              </a:ext>
            </a:extLst>
          </p:cNvPr>
          <p:cNvSpPr>
            <a:spLocks noGrp="1"/>
          </p:cNvSpPr>
          <p:nvPr>
            <p:ph type="sldNum" sz="quarter" idx="12"/>
          </p:nvPr>
        </p:nvSpPr>
        <p:spPr/>
        <p:txBody>
          <a:bodyPr/>
          <a:lstStyle/>
          <a:p>
            <a:fld id="{FAA55752-3BAF-40C2-8655-E6F2DB7A226A}" type="slidenum">
              <a:rPr lang="en-US" smtClean="0"/>
              <a:t>7</a:t>
            </a:fld>
            <a:endParaRPr lang="en-US"/>
          </a:p>
        </p:txBody>
      </p:sp>
    </p:spTree>
    <p:extLst>
      <p:ext uri="{BB962C8B-B14F-4D97-AF65-F5344CB8AC3E}">
        <p14:creationId xmlns:p14="http://schemas.microsoft.com/office/powerpoint/2010/main" val="21272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2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200"/>
                                        <p:tgtEl>
                                          <p:spTgt spid="3">
                                            <p:txEl>
                                              <p:pRg st="3" end="3"/>
                                            </p:txEl>
                                          </p:spTgt>
                                        </p:tgtEl>
                                      </p:cBhvr>
                                    </p:animEffect>
                                  </p:childTnLst>
                                </p:cTn>
                              </p:par>
                            </p:childTnLst>
                          </p:cTn>
                        </p:par>
                        <p:par>
                          <p:cTn id="21" fill="hold">
                            <p:stCondLst>
                              <p:cond delay="2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200"/>
                                        <p:tgtEl>
                                          <p:spTgt spid="3">
                                            <p:txEl>
                                              <p:pRg st="5" end="5"/>
                                            </p:txEl>
                                          </p:spTgt>
                                        </p:tgtEl>
                                      </p:cBhvr>
                                    </p:animEffect>
                                  </p:childTnLst>
                                </p:cTn>
                              </p:par>
                            </p:childTnLst>
                          </p:cTn>
                        </p:par>
                        <p:par>
                          <p:cTn id="30" fill="hold">
                            <p:stCondLst>
                              <p:cond delay="20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Procedures</a:t>
            </a:r>
            <a:endParaRPr lang="en-US" dirty="0"/>
          </a:p>
        </p:txBody>
      </p:sp>
      <p:sp>
        <p:nvSpPr>
          <p:cNvPr id="8" name="Content Placeholder 7"/>
          <p:cNvSpPr>
            <a:spLocks noGrp="1"/>
          </p:cNvSpPr>
          <p:nvPr>
            <p:ph idx="1"/>
          </p:nvPr>
        </p:nvSpPr>
        <p:spPr>
          <a:xfrm>
            <a:off x="320603" y="1355194"/>
            <a:ext cx="11567160" cy="5267500"/>
          </a:xfrm>
        </p:spPr>
        <p:txBody>
          <a:bodyPr>
            <a:normAutofit fontScale="92500" lnSpcReduction="20000"/>
          </a:bodyPr>
          <a:lstStyle/>
          <a:p>
            <a:pPr marL="0" indent="0">
              <a:lnSpc>
                <a:spcPct val="120000"/>
              </a:lnSpc>
              <a:spcBef>
                <a:spcPts val="0"/>
              </a:spcBef>
              <a:buNone/>
            </a:pPr>
            <a:r>
              <a:rPr lang="en-US" altLang="en-US" b="1" dirty="0"/>
              <a:t>Definition:</a:t>
            </a:r>
            <a:r>
              <a:rPr lang="en-US" altLang="en-US" dirty="0"/>
              <a:t> routines that do not return values and can take input or output parameters; called explicitly</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latin typeface="Courier New" panose="02070309020205020404" pitchFamily="49" charset="0"/>
                <a:cs typeface="Courier New" panose="02070309020205020404" pitchFamily="49" charset="0"/>
              </a:rPr>
              <a:t> </a:t>
            </a:r>
            <a:r>
              <a:rPr 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OUT</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INOUT</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variable_name</a:t>
            </a:r>
            <a:r>
              <a:rPr lang="en-US" altLang="en-US" sz="2933" dirty="0">
                <a:solidFill>
                  <a:srgbClr val="555555"/>
                </a:solidFill>
                <a:latin typeface="Courier New" panose="02070309020205020404" pitchFamily="49" charset="0"/>
                <a:cs typeface="Courier New" panose="02070309020205020404" pitchFamily="49" charset="0"/>
              </a:rPr>
              <a:t> </a:t>
            </a:r>
            <a:r>
              <a:rPr lang="en-US" altLang="en-US" sz="2933"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altLang="en-US" sz="2933"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variables|cursors|constants</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solidFill>
                  <a:srgbClr val="555555"/>
                </a:solidFill>
                <a:latin typeface="Courier New" panose="02070309020205020404" pitchFamily="49" charset="0"/>
                <a:cs typeface="Courier New" panose="02070309020205020404" pitchFamily="49" charset="0"/>
              </a:rPr>
              <a:t> ;</a:t>
            </a:r>
            <a:endParaRPr lang="en-US" altLang="en-US" sz="2933"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sz="2933" dirty="0"/>
              <a:t>Call the procedure: </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(variable1, variable2, ...);</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8</a:t>
            </a:fld>
            <a:endParaRPr lang="en-US" altLang="en-US" dirty="0"/>
          </a:p>
        </p:txBody>
      </p:sp>
    </p:spTree>
    <p:extLst>
      <p:ext uri="{BB962C8B-B14F-4D97-AF65-F5344CB8AC3E}">
        <p14:creationId xmlns:p14="http://schemas.microsoft.com/office/powerpoint/2010/main" val="39211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200"/>
                                        <p:tgtEl>
                                          <p:spTgt spid="8">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Effect transition="in" filter="wipe(left)">
                                      <p:cBhvr>
                                        <p:cTn id="11" dur="200"/>
                                        <p:tgtEl>
                                          <p:spTgt spid="8">
                                            <p:txEl>
                                              <p:pRg st="7" end="7"/>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200"/>
                                        <p:tgtEl>
                                          <p:spTgt spid="8">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200"/>
                                        <p:tgtEl>
                                          <p:spTgt spid="8">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wipe(left)">
                                      <p:cBhvr>
                                        <p:cTn id="23" dur="200"/>
                                        <p:tgtEl>
                                          <p:spTgt spid="8">
                                            <p:txEl>
                                              <p:pRg st="6" end="6"/>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200"/>
                                        <p:tgtEl>
                                          <p:spTgt spid="8">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wipe(left)">
                                      <p:cBhvr>
                                        <p:cTn id="31" dur="2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animEffect transition="in" filter="fade">
                                      <p:cBhvr>
                                        <p:cTn id="36" dur="500"/>
                                        <p:tgtEl>
                                          <p:spTgt spid="8">
                                            <p:txEl>
                                              <p:pRg st="9" end="9"/>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wipe(left)">
                                      <p:cBhvr>
                                        <p:cTn id="3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Example</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i="1" dirty="0"/>
              <a:t>Procedure:</a:t>
            </a:r>
            <a:r>
              <a:rPr lang="en-US" i="1" dirty="0"/>
              <a:t> </a:t>
            </a:r>
            <a:r>
              <a:rPr lang="en-US" altLang="en-US" i="1" dirty="0"/>
              <a:t>Create a procedure that updates the price of all products by a specified percentage chosen by the user. Call this procedure to increase all product prices by 10 percent and display the new prices.</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double</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10</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2</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1</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 `price`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r>
              <a:rPr lang="en-US" altLang="en-US"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procedure:</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9</a:t>
            </a:fld>
            <a:endParaRPr lang="en-US"/>
          </a:p>
        </p:txBody>
      </p:sp>
    </p:spTree>
    <p:extLst>
      <p:ext uri="{BB962C8B-B14F-4D97-AF65-F5344CB8AC3E}">
        <p14:creationId xmlns:p14="http://schemas.microsoft.com/office/powerpoint/2010/main" val="3189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wipe(left)">
                                      <p:cBhvr>
                                        <p:cTn id="11" dur="200"/>
                                        <p:tgtEl>
                                          <p:spTgt spid="3">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200"/>
                                        <p:tgtEl>
                                          <p:spTgt spid="3">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00"/>
                                        <p:tgtEl>
                                          <p:spTgt spid="3">
                                            <p:txEl>
                                              <p:pRg st="6" end="6"/>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200"/>
                                        <p:tgtEl>
                                          <p:spTgt spid="3">
                                            <p:txEl>
                                              <p:pRg st="4" end="4"/>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2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wipe(left)">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1953</TotalTime>
  <Words>4938</Words>
  <Application>Microsoft Office PowerPoint</Application>
  <PresentationFormat>Widescreen</PresentationFormat>
  <Paragraphs>566</Paragraphs>
  <Slides>38</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Lustria</vt:lpstr>
      <vt:lpstr>Roboto Mono</vt:lpstr>
      <vt:lpstr>Raleway</vt:lpstr>
      <vt:lpstr>Calibri</vt:lpstr>
      <vt:lpstr>Arial</vt:lpstr>
      <vt:lpstr>Courier</vt:lpstr>
      <vt:lpstr>Roboto</vt:lpstr>
      <vt:lpstr>Lato</vt:lpstr>
      <vt:lpstr>Tahoma</vt:lpstr>
      <vt:lpstr>Courier New</vt:lpstr>
      <vt:lpstr>Streamline</vt:lpstr>
      <vt:lpstr>  Advanced Database Functions</vt:lpstr>
      <vt:lpstr>Appendix A – Stored Procedures</vt:lpstr>
      <vt:lpstr>Appendix B – Functions</vt:lpstr>
      <vt:lpstr>Routines</vt:lpstr>
      <vt:lpstr>SQL/Persistent Stored Modules (SQL/PSM)</vt:lpstr>
      <vt:lpstr>Declaring Variables</vt:lpstr>
      <vt:lpstr>If/Then Logic</vt:lpstr>
      <vt:lpstr>Procedures</vt:lpstr>
      <vt:lpstr>Procedure Example</vt:lpstr>
      <vt:lpstr>Functions</vt:lpstr>
      <vt:lpstr>Function Example</vt:lpstr>
      <vt:lpstr>Triggers</vt:lpstr>
      <vt:lpstr>Trigger Example</vt:lpstr>
      <vt:lpstr>Remove Procedures, Functions, or Triggers</vt:lpstr>
      <vt:lpstr>Review: Class 5 – Cleaning Data Using SQL</vt:lpstr>
      <vt:lpstr>Class 6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Exercises</vt:lpstr>
      <vt:lpstr>Handling Missing Data</vt:lpstr>
      <vt:lpstr>Project Milestones</vt:lpstr>
      <vt:lpstr>Class Project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47</cp:revision>
  <dcterms:modified xsi:type="dcterms:W3CDTF">2021-11-01T21:31:54Z</dcterms:modified>
</cp:coreProperties>
</file>